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77" r:id="rId2"/>
    <p:sldId id="379" r:id="rId3"/>
    <p:sldId id="396" r:id="rId4"/>
    <p:sldId id="329" r:id="rId5"/>
    <p:sldId id="392" r:id="rId6"/>
    <p:sldId id="389" r:id="rId7"/>
    <p:sldId id="283" r:id="rId8"/>
    <p:sldId id="381" r:id="rId9"/>
    <p:sldId id="383" r:id="rId10"/>
    <p:sldId id="384" r:id="rId11"/>
    <p:sldId id="385" r:id="rId12"/>
    <p:sldId id="393" r:id="rId13"/>
    <p:sldId id="397" r:id="rId14"/>
    <p:sldId id="398" r:id="rId15"/>
    <p:sldId id="399" r:id="rId16"/>
    <p:sldId id="400" r:id="rId17"/>
    <p:sldId id="401" r:id="rId18"/>
    <p:sldId id="402" r:id="rId19"/>
    <p:sldId id="380" r:id="rId20"/>
    <p:sldId id="391" r:id="rId21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96"/>
            <p14:sldId id="329"/>
            <p14:sldId id="392"/>
            <p14:sldId id="389"/>
            <p14:sldId id="283"/>
            <p14:sldId id="381"/>
            <p14:sldId id="383"/>
            <p14:sldId id="384"/>
            <p14:sldId id="385"/>
            <p14:sldId id="393"/>
            <p14:sldId id="397"/>
            <p14:sldId id="398"/>
            <p14:sldId id="399"/>
            <p14:sldId id="400"/>
            <p14:sldId id="401"/>
            <p14:sldId id="402"/>
            <p14:sldId id="380"/>
            <p14:sldId id="391"/>
          </p14:sldIdLst>
        </p14:section>
        <p14:section name="THANK YOU" id="{6CD91DAB-8EC3-4802-89E9-0F1C7022FB28}">
          <p14:sldIdLst/>
        </p14:section>
        <p14:section name="INSTRUCTIONS" id="{D1D3BAE8-174D-4CD4-8846-A6A39684F32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vis" initials="J" lastIdx="1" clrIdx="0">
    <p:extLst>
      <p:ext uri="{19B8F6BF-5375-455C-9EA6-DF929625EA0E}">
        <p15:presenceInfo xmlns:p15="http://schemas.microsoft.com/office/powerpoint/2012/main" userId="Jarv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DC5924"/>
    <a:srgbClr val="FF4F4F"/>
    <a:srgbClr val="0074AF"/>
    <a:srgbClr val="00EE4F"/>
    <a:srgbClr val="DFDEDD"/>
    <a:srgbClr val="D9D9D9"/>
    <a:srgbClr val="E6E6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99" autoAdjust="0"/>
  </p:normalViewPr>
  <p:slideViewPr>
    <p:cSldViewPr snapToGrid="0">
      <p:cViewPr varScale="1">
        <p:scale>
          <a:sx n="65" d="100"/>
          <a:sy n="65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6-01T20:04:04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7392 10492 0</inkml:trace>
  <inkml:trace contextRef="#ctx0" brushRef="#br0" timeOffset="48.0352">7392 10492 0</inkml:trace>
  <inkml:trace contextRef="#ctx0" brushRef="#br0" timeOffset="1459.0381">7392 10492 0</inkml:trace>
  <inkml:trace contextRef="#ctx0" brushRef="#br0" timeOffset="1562.6172">7392 10492 0</inkml:trace>
  <inkml:trace contextRef="#ctx0" brushRef="#br0" timeOffset="2454.7457">7392 10492 0</inkml:trace>
  <inkml:trace contextRef="#ctx0" brushRef="#br0" timeOffset="5868.6744">7392 10492 0</inkml:trace>
  <inkml:trace contextRef="#ctx0" brushRef="#br0" timeOffset="5871.1741">7392 10492 0</inkml:trace>
  <inkml:trace contextRef="#ctx0" brushRef="#br0" timeOffset="6665.7382">7392 10492 0</inkml:trace>
  <inkml:trace contextRef="#ctx0" brushRef="#br0" timeOffset="6704.7786">7392 10492 0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dirty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72FF4-079D-492C-9138-14510B662DCA}" type="datetimeFigureOut">
              <a:rPr lang="en-US"/>
              <a:pPr>
                <a:defRPr/>
              </a:pPr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7E0033-2176-4779-9A0E-4FFA5C70AE9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499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  <p:sldLayoutId id="2147483754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9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2" Type="http://schemas.openxmlformats.org/officeDocument/2006/relationships/hyperlink" Target="file:///C:\Users\Jarvis\Downloads\Documents\cnn\myppt.pptx#-1,10,PowerPoint Presentation" TargetMode="External"/><Relationship Id="rId1" Type="http://schemas.openxmlformats.org/officeDocument/2006/relationships/slideLayout" Target="../slideLayouts/slideLayout28.xml"/><Relationship Id="rId6" Type="http://schemas.openxmlformats.org/officeDocument/2006/relationships/slide" Target="slide11.xml"/><Relationship Id="rId5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file:///C:\Windows\System32\cmd.exe" TargetMode="Externa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8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10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hyperlink" Target="file:///C:\Users\Jarvis\Downloads\Documents\cnn\real-time-object-detection\q.tx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8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4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slide" Target="slide9.xml"/><Relationship Id="rId2" Type="http://schemas.openxmlformats.org/officeDocument/2006/relationships/image" Target="../media/image11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5.xml"/><Relationship Id="rId5" Type="http://schemas.openxmlformats.org/officeDocument/2006/relationships/image" Target="../media/image13.png"/><Relationship Id="rId15" Type="http://schemas.openxmlformats.org/officeDocument/2006/relationships/slide" Target="slide12.xml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4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slide" Target="slide5.xml"/><Relationship Id="rId2" Type="http://schemas.openxmlformats.org/officeDocument/2006/relationships/image" Target="../media/image18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slide" Target="slide12.xml"/><Relationship Id="rId10" Type="http://schemas.openxmlformats.org/officeDocument/2006/relationships/slide" Target="slide9.xml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14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.xml"/><Relationship Id="rId5" Type="http://schemas.openxmlformats.org/officeDocument/2006/relationships/slide" Target="slide9.xml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5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hyperlink" Target="file:///C:\Users\Jarvis\Downloads\Electronics\aaa\ayyo\Prototype1_0\Prototype1_4\index.html#/screens/56570266-888f-4ebe-a3fb-fc6822368310" TargetMode="External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9.xml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8.xml"/><Relationship Id="rId6" Type="http://schemas.openxmlformats.org/officeDocument/2006/relationships/slide" Target="slide11.xml"/><Relationship Id="rId5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"/>
            <a:ext cx="12179112" cy="6850750"/>
          </a:xfrm>
        </p:spPr>
      </p:pic>
      <p:sp>
        <p:nvSpPr>
          <p:cNvPr id="4" name="Rectangle 3"/>
          <p:cNvSpPr/>
          <p:nvPr/>
        </p:nvSpPr>
        <p:spPr>
          <a:xfrm>
            <a:off x="-12888" y="3625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3" y="4253573"/>
            <a:ext cx="3836433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0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Innovation meets technology</a:t>
            </a:r>
            <a:endParaRPr lang="en-US" sz="20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87961" y="2409314"/>
            <a:ext cx="8804365" cy="1311128"/>
          </a:xfrm>
        </p:spPr>
        <p:txBody>
          <a:bodyPr/>
          <a:lstStyle/>
          <a:p>
            <a:r>
              <a:rPr lang="en-US" dirty="0" smtClean="0"/>
              <a:t>PARKIN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42966" y="3496443"/>
            <a:ext cx="9461500" cy="757130"/>
          </a:xfrm>
        </p:spPr>
        <p:txBody>
          <a:bodyPr/>
          <a:lstStyle/>
          <a:p>
            <a:r>
              <a:rPr lang="en-US" dirty="0" smtClean="0"/>
              <a:t>PARKING SOLUTION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61120" y="377712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1760" y="37677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8" y="3625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ontent Placeholder 2"/>
          <p:cNvSpPr>
            <a:spLocks noGrp="1"/>
          </p:cNvSpPr>
          <p:nvPr>
            <p:ph idx="1"/>
          </p:nvPr>
        </p:nvSpPr>
        <p:spPr bwMode="auto">
          <a:xfrm>
            <a:off x="7156451" y="1530351"/>
            <a:ext cx="4465820" cy="75713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600" b="0" dirty="0" smtClean="0">
                <a:solidFill>
                  <a:schemeClr val="bg1"/>
                </a:solidFill>
              </a:rPr>
              <a:t>Using computer vision, find the empty spots. Using the available map, obtain the location of free space. Upload the details to the website</a:t>
            </a:r>
            <a:endParaRPr lang="en-US" altLang="en-US" sz="1600" b="0" dirty="0">
              <a:solidFill>
                <a:schemeClr val="bg1"/>
              </a:solidFill>
            </a:endParaRPr>
          </a:p>
        </p:txBody>
      </p:sp>
      <p:sp>
        <p:nvSpPr>
          <p:cNvPr id="419" name="Title 13"/>
          <p:cNvSpPr txBox="1">
            <a:spLocks/>
          </p:cNvSpPr>
          <p:nvPr/>
        </p:nvSpPr>
        <p:spPr bwMode="auto">
          <a:xfrm>
            <a:off x="7128933" y="1028701"/>
            <a:ext cx="3845984" cy="5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667" dirty="0" smtClean="0">
                <a:solidFill>
                  <a:schemeClr val="bg1"/>
                </a:solidFill>
                <a:latin typeface="Source Sans Pro Light" pitchFamily="34" charset="0"/>
              </a:rPr>
              <a:t>Computer vision</a:t>
            </a:r>
            <a:endParaRPr lang="en-US" altLang="en-US" sz="2667" dirty="0">
              <a:solidFill>
                <a:schemeClr val="bg1"/>
              </a:solidFill>
              <a:latin typeface="Source Sans Pro Light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"/>
            <a:ext cx="0" cy="108161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>
            <a:off x="6096000" y="2755901"/>
            <a:ext cx="0" cy="12488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Content Placeholder 2"/>
          <p:cNvSpPr txBox="1">
            <a:spLocks/>
          </p:cNvSpPr>
          <p:nvPr/>
        </p:nvSpPr>
        <p:spPr bwMode="auto">
          <a:xfrm>
            <a:off x="700619" y="4436533"/>
            <a:ext cx="4341281" cy="74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dirty="0" smtClean="0">
                <a:solidFill>
                  <a:schemeClr val="bg1"/>
                </a:solidFill>
              </a:rPr>
              <a:t>Building the MVP is the next step and is under construction. The minimum viable product will be a market ready prototype and after the customer response, we will add more features.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418" name="Title 13"/>
          <p:cNvSpPr txBox="1">
            <a:spLocks/>
          </p:cNvSpPr>
          <p:nvPr/>
        </p:nvSpPr>
        <p:spPr bwMode="auto">
          <a:xfrm>
            <a:off x="1195918" y="3937001"/>
            <a:ext cx="3845983" cy="5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en-US" sz="2667" dirty="0">
                <a:solidFill>
                  <a:schemeClr val="bg1"/>
                </a:solidFill>
                <a:latin typeface="Source Sans Pro Light" pitchFamily="34" charset="0"/>
              </a:rPr>
              <a:t>Build</a:t>
            </a:r>
          </a:p>
        </p:txBody>
      </p:sp>
      <p:sp>
        <p:nvSpPr>
          <p:cNvPr id="6" name="Freeform 6">
            <a:hlinkClick r:id="rId2" action="ppaction://hlinkpres?slideindex=10&amp;slidetitle=PowerPoint Presentation"/>
          </p:cNvPr>
          <p:cNvSpPr>
            <a:spLocks noEditPoints="1"/>
          </p:cNvSpPr>
          <p:nvPr/>
        </p:nvSpPr>
        <p:spPr bwMode="auto">
          <a:xfrm>
            <a:off x="5598585" y="1449918"/>
            <a:ext cx="994833" cy="992716"/>
          </a:xfrm>
          <a:custGeom>
            <a:avLst/>
            <a:gdLst>
              <a:gd name="T0" fmla="*/ 652048 w 320"/>
              <a:gd name="T1" fmla="*/ 0 h 320"/>
              <a:gd name="T2" fmla="*/ 277121 w 320"/>
              <a:gd name="T3" fmla="*/ 0 h 320"/>
              <a:gd name="T4" fmla="*/ 186300 w 320"/>
              <a:gd name="T5" fmla="*/ 90821 h 320"/>
              <a:gd name="T6" fmla="*/ 186300 w 320"/>
              <a:gd name="T7" fmla="*/ 465749 h 320"/>
              <a:gd name="T8" fmla="*/ 279449 w 320"/>
              <a:gd name="T9" fmla="*/ 558899 h 320"/>
              <a:gd name="T10" fmla="*/ 652048 w 320"/>
              <a:gd name="T11" fmla="*/ 558899 h 320"/>
              <a:gd name="T12" fmla="*/ 745198 w 320"/>
              <a:gd name="T13" fmla="*/ 465749 h 320"/>
              <a:gd name="T14" fmla="*/ 745198 w 320"/>
              <a:gd name="T15" fmla="*/ 93150 h 320"/>
              <a:gd name="T16" fmla="*/ 652048 w 320"/>
              <a:gd name="T17" fmla="*/ 0 h 320"/>
              <a:gd name="T18" fmla="*/ 652048 w 320"/>
              <a:gd name="T19" fmla="*/ 465749 h 320"/>
              <a:gd name="T20" fmla="*/ 279449 w 320"/>
              <a:gd name="T21" fmla="*/ 465749 h 320"/>
              <a:gd name="T22" fmla="*/ 279449 w 320"/>
              <a:gd name="T23" fmla="*/ 93150 h 320"/>
              <a:gd name="T24" fmla="*/ 652048 w 320"/>
              <a:gd name="T25" fmla="*/ 93150 h 320"/>
              <a:gd name="T26" fmla="*/ 652048 w 320"/>
              <a:gd name="T27" fmla="*/ 465749 h 320"/>
              <a:gd name="T28" fmla="*/ 93150 w 320"/>
              <a:gd name="T29" fmla="*/ 372599 h 320"/>
              <a:gd name="T30" fmla="*/ 0 w 320"/>
              <a:gd name="T31" fmla="*/ 372599 h 320"/>
              <a:gd name="T32" fmla="*/ 0 w 320"/>
              <a:gd name="T33" fmla="*/ 652048 h 320"/>
              <a:gd name="T34" fmla="*/ 93150 w 320"/>
              <a:gd name="T35" fmla="*/ 745198 h 320"/>
              <a:gd name="T36" fmla="*/ 372599 w 320"/>
              <a:gd name="T37" fmla="*/ 745198 h 320"/>
              <a:gd name="T38" fmla="*/ 372599 w 320"/>
              <a:gd name="T39" fmla="*/ 652048 h 320"/>
              <a:gd name="T40" fmla="*/ 93150 w 320"/>
              <a:gd name="T41" fmla="*/ 652048 h 320"/>
              <a:gd name="T42" fmla="*/ 93150 w 320"/>
              <a:gd name="T43" fmla="*/ 372599 h 32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20" h="320">
                <a:moveTo>
                  <a:pt x="280" y="0"/>
                </a:moveTo>
                <a:cubicBezTo>
                  <a:pt x="119" y="0"/>
                  <a:pt x="119" y="0"/>
                  <a:pt x="119" y="0"/>
                </a:cubicBezTo>
                <a:cubicBezTo>
                  <a:pt x="97" y="0"/>
                  <a:pt x="80" y="17"/>
                  <a:pt x="80" y="39"/>
                </a:cubicBezTo>
                <a:cubicBezTo>
                  <a:pt x="80" y="200"/>
                  <a:pt x="80" y="200"/>
                  <a:pt x="80" y="200"/>
                </a:cubicBezTo>
                <a:cubicBezTo>
                  <a:pt x="80" y="222"/>
                  <a:pt x="98" y="240"/>
                  <a:pt x="120" y="240"/>
                </a:cubicBezTo>
                <a:cubicBezTo>
                  <a:pt x="280" y="240"/>
                  <a:pt x="280" y="240"/>
                  <a:pt x="280" y="240"/>
                </a:cubicBezTo>
                <a:cubicBezTo>
                  <a:pt x="302" y="240"/>
                  <a:pt x="320" y="222"/>
                  <a:pt x="320" y="20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  <a:moveTo>
                  <a:pt x="280" y="200"/>
                </a:moveTo>
                <a:cubicBezTo>
                  <a:pt x="120" y="200"/>
                  <a:pt x="120" y="200"/>
                  <a:pt x="120" y="20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280" y="40"/>
                  <a:pt x="280" y="40"/>
                  <a:pt x="280" y="40"/>
                </a:cubicBezTo>
                <a:lnTo>
                  <a:pt x="280" y="200"/>
                </a:lnTo>
                <a:close/>
                <a:moveTo>
                  <a:pt x="4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160" y="320"/>
                  <a:pt x="160" y="320"/>
                  <a:pt x="160" y="320"/>
                </a:cubicBezTo>
                <a:cubicBezTo>
                  <a:pt x="160" y="280"/>
                  <a:pt x="160" y="280"/>
                  <a:pt x="160" y="280"/>
                </a:cubicBezTo>
                <a:cubicBezTo>
                  <a:pt x="40" y="280"/>
                  <a:pt x="40" y="280"/>
                  <a:pt x="40" y="280"/>
                </a:cubicBezTo>
                <a:lnTo>
                  <a:pt x="40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2400" dirty="0"/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5537200" y="4258734"/>
            <a:ext cx="1117600" cy="994833"/>
          </a:xfrm>
          <a:custGeom>
            <a:avLst/>
            <a:gdLst>
              <a:gd name="T0" fmla="*/ 129432 w 401"/>
              <a:gd name="T1" fmla="*/ 242137 h 357"/>
              <a:gd name="T2" fmla="*/ 244251 w 401"/>
              <a:gd name="T3" fmla="*/ 281798 h 357"/>
              <a:gd name="T4" fmla="*/ 258864 w 401"/>
              <a:gd name="T5" fmla="*/ 277623 h 357"/>
              <a:gd name="T6" fmla="*/ 323580 w 401"/>
              <a:gd name="T7" fmla="*/ 221263 h 357"/>
              <a:gd name="T8" fmla="*/ 325668 w 401"/>
              <a:gd name="T9" fmla="*/ 208739 h 357"/>
              <a:gd name="T10" fmla="*/ 294353 w 401"/>
              <a:gd name="T11" fmla="*/ 169079 h 357"/>
              <a:gd name="T12" fmla="*/ 457187 w 401"/>
              <a:gd name="T13" fmla="*/ 2087 h 357"/>
              <a:gd name="T14" fmla="*/ 334018 w 401"/>
              <a:gd name="T15" fmla="*/ 2087 h 357"/>
              <a:gd name="T16" fmla="*/ 179535 w 401"/>
              <a:gd name="T17" fmla="*/ 81408 h 357"/>
              <a:gd name="T18" fmla="*/ 114819 w 401"/>
              <a:gd name="T19" fmla="*/ 131506 h 357"/>
              <a:gd name="T20" fmla="*/ 89767 w 401"/>
              <a:gd name="T21" fmla="*/ 187865 h 357"/>
              <a:gd name="T22" fmla="*/ 37577 w 401"/>
              <a:gd name="T23" fmla="*/ 204564 h 357"/>
              <a:gd name="T24" fmla="*/ 6263 w 401"/>
              <a:gd name="T25" fmla="*/ 229613 h 357"/>
              <a:gd name="T26" fmla="*/ 4175 w 401"/>
              <a:gd name="T27" fmla="*/ 250487 h 357"/>
              <a:gd name="T28" fmla="*/ 62628 w 401"/>
              <a:gd name="T29" fmla="*/ 313108 h 357"/>
              <a:gd name="T30" fmla="*/ 85592 w 401"/>
              <a:gd name="T31" fmla="*/ 317283 h 357"/>
              <a:gd name="T32" fmla="*/ 114819 w 401"/>
              <a:gd name="T33" fmla="*/ 290147 h 357"/>
              <a:gd name="T34" fmla="*/ 129432 w 401"/>
              <a:gd name="T35" fmla="*/ 242137 h 357"/>
              <a:gd name="T36" fmla="*/ 369508 w 401"/>
              <a:gd name="T37" fmla="*/ 263011 h 357"/>
              <a:gd name="T38" fmla="*/ 352807 w 401"/>
              <a:gd name="T39" fmla="*/ 260924 h 357"/>
              <a:gd name="T40" fmla="*/ 292266 w 401"/>
              <a:gd name="T41" fmla="*/ 313108 h 357"/>
              <a:gd name="T42" fmla="*/ 290178 w 401"/>
              <a:gd name="T43" fmla="*/ 329808 h 357"/>
              <a:gd name="T44" fmla="*/ 636722 w 401"/>
              <a:gd name="T45" fmla="*/ 724324 h 357"/>
              <a:gd name="T46" fmla="*/ 668036 w 401"/>
              <a:gd name="T47" fmla="*/ 726411 h 357"/>
              <a:gd name="T48" fmla="*/ 709789 w 401"/>
              <a:gd name="T49" fmla="*/ 693013 h 357"/>
              <a:gd name="T50" fmla="*/ 711876 w 401"/>
              <a:gd name="T51" fmla="*/ 661702 h 357"/>
              <a:gd name="T52" fmla="*/ 369508 w 401"/>
              <a:gd name="T53" fmla="*/ 263011 h 357"/>
              <a:gd name="T54" fmla="*/ 830870 w 401"/>
              <a:gd name="T55" fmla="*/ 96020 h 357"/>
              <a:gd name="T56" fmla="*/ 812082 w 401"/>
              <a:gd name="T57" fmla="*/ 87670 h 357"/>
              <a:gd name="T58" fmla="*/ 770329 w 401"/>
              <a:gd name="T59" fmla="*/ 150292 h 357"/>
              <a:gd name="T60" fmla="*/ 691000 w 401"/>
              <a:gd name="T61" fmla="*/ 166991 h 357"/>
              <a:gd name="T62" fmla="*/ 668036 w 401"/>
              <a:gd name="T63" fmla="*/ 93933 h 357"/>
              <a:gd name="T64" fmla="*/ 705613 w 401"/>
              <a:gd name="T65" fmla="*/ 27136 h 357"/>
              <a:gd name="T66" fmla="*/ 688912 w 401"/>
              <a:gd name="T67" fmla="*/ 12524 h 357"/>
              <a:gd name="T68" fmla="*/ 572006 w 401"/>
              <a:gd name="T69" fmla="*/ 106457 h 357"/>
              <a:gd name="T70" fmla="*/ 536517 w 401"/>
              <a:gd name="T71" fmla="*/ 252574 h 357"/>
              <a:gd name="T72" fmla="*/ 480151 w 401"/>
              <a:gd name="T73" fmla="*/ 311021 h 357"/>
              <a:gd name="T74" fmla="*/ 536517 w 401"/>
              <a:gd name="T75" fmla="*/ 377817 h 357"/>
              <a:gd name="T76" fmla="*/ 605408 w 401"/>
              <a:gd name="T77" fmla="*/ 311021 h 357"/>
              <a:gd name="T78" fmla="*/ 688912 w 401"/>
              <a:gd name="T79" fmla="*/ 285972 h 357"/>
              <a:gd name="T80" fmla="*/ 816257 w 401"/>
              <a:gd name="T81" fmla="*/ 233788 h 357"/>
              <a:gd name="T82" fmla="*/ 830870 w 401"/>
              <a:gd name="T83" fmla="*/ 96020 h 357"/>
              <a:gd name="T84" fmla="*/ 114819 w 401"/>
              <a:gd name="T85" fmla="*/ 665877 h 357"/>
              <a:gd name="T86" fmla="*/ 114819 w 401"/>
              <a:gd name="T87" fmla="*/ 697188 h 357"/>
              <a:gd name="T88" fmla="*/ 154483 w 401"/>
              <a:gd name="T89" fmla="*/ 736848 h 357"/>
              <a:gd name="T90" fmla="*/ 185798 w 401"/>
              <a:gd name="T91" fmla="*/ 732674 h 357"/>
              <a:gd name="T92" fmla="*/ 390384 w 401"/>
              <a:gd name="T93" fmla="*/ 530197 h 357"/>
              <a:gd name="T94" fmla="*/ 327755 w 401"/>
              <a:gd name="T95" fmla="*/ 459226 h 357"/>
              <a:gd name="T96" fmla="*/ 114819 w 401"/>
              <a:gd name="T97" fmla="*/ 665877 h 35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0" y="5348818"/>
            <a:ext cx="0" cy="1509183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88732" y="557849"/>
            <a:ext cx="40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10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22" name="TextBox 21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3" name="Flowchart: Manual Operation 22">
            <a:hlinkClick r:id="rId3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24" name="Flowchart: Manual Operation 23">
            <a:hlinkClick r:id="rId4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25" name="Flowchart: Manual Operation 24">
            <a:hlinkClick r:id="rId5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26" name="Flowchart: Manual Operation 25">
            <a:hlinkClick r:id="rId6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27" name="Flowchart: Manual Operation 26">
            <a:hlinkClick r:id="rId7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28" name="Flowchart: Manual Operation 27">
            <a:hlinkClick r:id="rId8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8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417" grpId="0"/>
      <p:bldP spid="419" grpId="0"/>
      <p:bldP spid="404" grpId="0"/>
      <p:bldP spid="418" grpId="0"/>
      <p:bldP spid="6" grpId="0" animBg="1"/>
      <p:bldP spid="18" grpId="0" animBg="1"/>
      <p:bldP spid="12" grpId="0" build="allAtOnce"/>
      <p:bldP spid="22" grpId="0" build="allAtOnce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096000" y="1"/>
            <a:ext cx="0" cy="218016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Content Placeholder 2"/>
          <p:cNvSpPr txBox="1">
            <a:spLocks/>
          </p:cNvSpPr>
          <p:nvPr/>
        </p:nvSpPr>
        <p:spPr bwMode="auto">
          <a:xfrm>
            <a:off x="3467100" y="4023784"/>
            <a:ext cx="5257800" cy="120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67" dirty="0" smtClean="0">
                <a:solidFill>
                  <a:schemeClr val="bg1"/>
                </a:solidFill>
              </a:rPr>
              <a:t>The final product will be ready within 4 months time and will be able to perform all the above mentioned processes. This will be a solution to many problems</a:t>
            </a:r>
            <a:endParaRPr lang="en-US" altLang="en-US" sz="1067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06724" y="557848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11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28" name="TextBox 27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9" name="Flowchart: Manual Operation 28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30" name="Flowchart: Manual Operation 29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31" name="Flowchart: Manual Operation 30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32" name="Flowchart: Manual Operation 31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33" name="Flowchart: Manual Operation 32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34" name="Flowchart: Manual Operation 33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sp>
        <p:nvSpPr>
          <p:cNvPr id="35" name="Freeform 34">
            <a:hlinkClick r:id="rId8" action="ppaction://program" highlightClick="1"/>
          </p:cNvPr>
          <p:cNvSpPr>
            <a:spLocks/>
          </p:cNvSpPr>
          <p:nvPr/>
        </p:nvSpPr>
        <p:spPr bwMode="auto">
          <a:xfrm>
            <a:off x="5598585" y="2398184"/>
            <a:ext cx="994833" cy="1030816"/>
          </a:xfrm>
          <a:custGeom>
            <a:avLst/>
            <a:gdLst>
              <a:gd name="T0" fmla="*/ 280129 w 274"/>
              <a:gd name="T1" fmla="*/ 772840 h 284"/>
              <a:gd name="T2" fmla="*/ 217576 w 274"/>
              <a:gd name="T3" fmla="*/ 742906 h 284"/>
              <a:gd name="T4" fmla="*/ 24477 w 274"/>
              <a:gd name="T5" fmla="*/ 484386 h 284"/>
              <a:gd name="T6" fmla="*/ 38076 w 274"/>
              <a:gd name="T7" fmla="*/ 378256 h 284"/>
              <a:gd name="T8" fmla="*/ 144144 w 274"/>
              <a:gd name="T9" fmla="*/ 394584 h 284"/>
              <a:gd name="T10" fmla="*/ 271970 w 274"/>
              <a:gd name="T11" fmla="*/ 563302 h 284"/>
              <a:gd name="T12" fmla="*/ 595614 w 274"/>
              <a:gd name="T13" fmla="*/ 46262 h 284"/>
              <a:gd name="T14" fmla="*/ 698963 w 274"/>
              <a:gd name="T15" fmla="*/ 21770 h 284"/>
              <a:gd name="T16" fmla="*/ 723440 w 274"/>
              <a:gd name="T17" fmla="*/ 127900 h 284"/>
              <a:gd name="T18" fmla="*/ 342682 w 274"/>
              <a:gd name="T19" fmla="*/ 737464 h 284"/>
              <a:gd name="T20" fmla="*/ 282849 w 274"/>
              <a:gd name="T21" fmla="*/ 772840 h 284"/>
              <a:gd name="T22" fmla="*/ 280129 w 274"/>
              <a:gd name="T23" fmla="*/ 772840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2400" dirty="0"/>
          </a:p>
        </p:txBody>
      </p:sp>
      <p:sp>
        <p:nvSpPr>
          <p:cNvPr id="36" name="Title 13">
            <a:hlinkClick r:id="rId9" action="ppaction://hlinkfile"/>
          </p:cNvPr>
          <p:cNvSpPr txBox="1">
            <a:spLocks/>
          </p:cNvSpPr>
          <p:nvPr/>
        </p:nvSpPr>
        <p:spPr bwMode="auto">
          <a:xfrm>
            <a:off x="4174066" y="3435351"/>
            <a:ext cx="3843867" cy="5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dirty="0" smtClean="0">
                <a:solidFill>
                  <a:schemeClr val="bg1"/>
                </a:solidFill>
                <a:latin typeface="Source Sans Pro Light" pitchFamily="34" charset="0"/>
              </a:rPr>
              <a:t>Solution</a:t>
            </a:r>
            <a:endParaRPr lang="en-US" altLang="en-US" sz="4000" dirty="0">
              <a:solidFill>
                <a:schemeClr val="bg1"/>
              </a:solidFill>
              <a:latin typeface="Source Sans Pro Light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28231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04" grpId="0"/>
      <p:bldP spid="8" grpId="0" build="allAtOnce"/>
      <p:bldP spid="28" grpId="0" build="allAtOnce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E0033-2176-4779-9A0E-4FFA5C70AE96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6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53328" y="393374"/>
            <a:ext cx="11658600" cy="590931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SO FAR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2466" y="2547966"/>
            <a:ext cx="3708860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0" dirty="0" smtClean="0">
                <a:solidFill>
                  <a:schemeClr val="bg1"/>
                </a:solidFill>
              </a:rPr>
              <a:t>GOT A FUNDING OF </a:t>
            </a:r>
            <a:r>
              <a:rPr lang="en-IN" b="0" dirty="0" err="1" smtClean="0">
                <a:solidFill>
                  <a:schemeClr val="bg1"/>
                </a:solidFill>
              </a:rPr>
              <a:t>Rs</a:t>
            </a:r>
            <a:r>
              <a:rPr lang="en-IN" b="0" dirty="0" smtClean="0">
                <a:solidFill>
                  <a:schemeClr val="bg1"/>
                </a:solidFill>
              </a:rPr>
              <a:t>. 2 LAKHS FROM KERALA STARTUP MISSION</a:t>
            </a:r>
            <a:endParaRPr lang="en-IN" b="0" dirty="0">
              <a:solidFill>
                <a:schemeClr val="bg1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42466" y="4367578"/>
            <a:ext cx="4460346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0" dirty="0" smtClean="0">
                <a:solidFill>
                  <a:schemeClr val="bg1"/>
                </a:solidFill>
              </a:rPr>
              <a:t>APPLIED MACHINE LEARNING TO THE COMPUTER VISION SYSTEM</a:t>
            </a:r>
            <a:endParaRPr lang="en-IN" b="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88732" y="557849"/>
            <a:ext cx="40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12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9022" y="998389"/>
            <a:ext cx="469199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Created a detector that can</a:t>
            </a:r>
          </a:p>
          <a:p>
            <a:r>
              <a:rPr lang="en-IN" sz="2600" dirty="0" smtClean="0">
                <a:solidFill>
                  <a:schemeClr val="bg1"/>
                </a:solidFill>
              </a:rPr>
              <a:t>Identify Cars and other objects</a:t>
            </a:r>
          </a:p>
          <a:p>
            <a:r>
              <a:rPr lang="en-IN" sz="2600" dirty="0" smtClean="0">
                <a:solidFill>
                  <a:schemeClr val="bg1"/>
                </a:solidFill>
              </a:rPr>
              <a:t>Using some existing datasets</a:t>
            </a:r>
            <a:endParaRPr lang="en-IN" sz="2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2466" y="5740914"/>
            <a:ext cx="38027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Filing a patent for some</a:t>
            </a:r>
          </a:p>
          <a:p>
            <a:r>
              <a:rPr lang="en-IN" sz="2600" dirty="0" smtClean="0">
                <a:solidFill>
                  <a:schemeClr val="bg1"/>
                </a:solidFill>
              </a:rPr>
              <a:t>Advanced developments</a:t>
            </a:r>
          </a:p>
        </p:txBody>
      </p:sp>
      <p:sp>
        <p:nvSpPr>
          <p:cNvPr id="23" name="Oval 22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24" name="TextBox 23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5" name="Flowchart: Manual Operation 24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26" name="Flowchart: Manual Operation 25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32" name="Flowchart: Manual Operation 31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33" name="Flowchart: Manual Operation 32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34" name="Flowchart: Manual Operation 33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35" name="Flowchart: Manual Operation 34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9022" y="2853212"/>
            <a:ext cx="420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Used raspberry pi 3 to implement the detection part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5" grpId="0"/>
      <p:bldP spid="22" grpId="0"/>
      <p:bldP spid="24" grpId="0" build="allAtOnce"/>
      <p:bldP spid="25" grpId="0" animBg="1"/>
      <p:bldP spid="25" grpId="1" animBg="1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089529"/>
          </a:xfrm>
        </p:spPr>
        <p:txBody>
          <a:bodyPr/>
          <a:lstStyle/>
          <a:p>
            <a:r>
              <a:rPr lang="en-IN" dirty="0" smtClean="0"/>
              <a:t>Within the next 4-5 months project will be completed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089529"/>
          </a:xfrm>
        </p:spPr>
        <p:txBody>
          <a:bodyPr/>
          <a:lstStyle/>
          <a:p>
            <a:r>
              <a:rPr lang="en-IN" dirty="0" smtClean="0"/>
              <a:t>The project focuses on the existing parking problems inside the city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421928"/>
          </a:xfrm>
        </p:spPr>
        <p:txBody>
          <a:bodyPr/>
          <a:lstStyle/>
          <a:p>
            <a:r>
              <a:rPr lang="en-IN" dirty="0" smtClean="0"/>
              <a:t>The technology behind the product can be used for many other applications also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24732"/>
          </a:xfrm>
        </p:spPr>
        <p:txBody>
          <a:bodyPr/>
          <a:lstStyle/>
          <a:p>
            <a:r>
              <a:rPr lang="en-IN" sz="2400" dirty="0" smtClean="0"/>
              <a:t>CONCLUSION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7E0033-2176-4779-9A0E-4FFA5C70AE96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10" name="Oval 9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13</a:t>
            </a:r>
            <a:endParaRPr lang="en-IN" sz="1000" dirty="0"/>
          </a:p>
        </p:txBody>
      </p:sp>
      <p:sp>
        <p:nvSpPr>
          <p:cNvPr id="11" name="TextBox 10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5"/>
                </a:solidFill>
              </a:rPr>
              <a:t>X</a:t>
            </a:r>
            <a:endParaRPr lang="en-IN" sz="3200" dirty="0">
              <a:solidFill>
                <a:schemeClr val="accent5"/>
              </a:solidFill>
            </a:endParaRPr>
          </a:p>
        </p:txBody>
      </p:sp>
      <p:sp>
        <p:nvSpPr>
          <p:cNvPr id="12" name="Flowchart: Manual Operation 11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13" name="Flowchart: Manual Operation 12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14" name="Flowchart: Manual Operation 13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15" name="Flowchart: Manual Operation 14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16" name="Flowchart: Manual Operation 15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17" name="Flowchart: Manual Operation 16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1588732" y="643609"/>
            <a:ext cx="446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13</a:t>
            </a:r>
            <a:endParaRPr lang="en-IN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11" grpId="0" build="allAtOnce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9246" y="201706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DESIGN</a:t>
            </a:r>
            <a:endParaRPr lang="en-IN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699246" y="1411941"/>
            <a:ext cx="11093825" cy="5072997"/>
          </a:xfrm>
          <a:prstGeom prst="round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PARK.IN</a:t>
            </a:r>
            <a:endParaRPr lang="en-IN" sz="1600" dirty="0"/>
          </a:p>
        </p:txBody>
      </p:sp>
      <p:cxnSp>
        <p:nvCxnSpPr>
          <p:cNvPr id="11" name="Straight Connector 10"/>
          <p:cNvCxnSpPr/>
          <p:nvPr/>
        </p:nvCxnSpPr>
        <p:spPr>
          <a:xfrm rot="2220000">
            <a:off x="1744394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2220000">
            <a:off x="2740856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2220000">
            <a:off x="3781865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2220000">
            <a:off x="4949483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2220000">
            <a:off x="6117102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2220000">
            <a:off x="7270653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2220000">
            <a:off x="8396068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2220000">
            <a:off x="9605890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2220000">
            <a:off x="10731305" y="1519310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2220000">
            <a:off x="1744394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2220000">
            <a:off x="2740856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2220000">
            <a:off x="3880339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2220000">
            <a:off x="4947139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2220000">
            <a:off x="6142893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2220000">
            <a:off x="7270653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2220000">
            <a:off x="8396068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2220000">
            <a:off x="9659816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2220000">
            <a:off x="10843847" y="5019821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2220000">
            <a:off x="1197615" y="3927287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2220000">
            <a:off x="11381430" y="2443089"/>
            <a:ext cx="0" cy="13680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04721" y="386372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REQUIREMENTS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516062" y="295097"/>
            <a:ext cx="828000" cy="82699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14</a:t>
            </a:r>
            <a:endParaRPr lang="en-IN" dirty="0"/>
          </a:p>
        </p:txBody>
      </p:sp>
      <p:sp>
        <p:nvSpPr>
          <p:cNvPr id="34" name="Flowchart: Manual Operation 33"/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MAPPING OF PARKING SPACE</a:t>
            </a:r>
            <a:endParaRPr lang="en-IN" sz="1100" dirty="0"/>
          </a:p>
        </p:txBody>
      </p:sp>
      <p:sp>
        <p:nvSpPr>
          <p:cNvPr id="35" name="TextBox 34"/>
          <p:cNvSpPr txBox="1"/>
          <p:nvPr/>
        </p:nvSpPr>
        <p:spPr>
          <a:xfrm rot="1920000">
            <a:off x="2064061" y="201864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920000">
            <a:off x="2997648" y="201864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920000">
            <a:off x="4111609" y="20186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920000">
            <a:off x="5346299" y="201864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920000">
            <a:off x="6610561" y="201864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920000">
            <a:off x="7718842" y="20186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920000">
            <a:off x="8810218" y="20186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1920000">
            <a:off x="9958566" y="20186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920000">
            <a:off x="10859623" y="26001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9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920000">
            <a:off x="2001543" y="551915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 rot="1920000">
            <a:off x="2935130" y="551915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1920000">
            <a:off x="4049091" y="55191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920000">
            <a:off x="5283781" y="551915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920000">
            <a:off x="6548043" y="551915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920000">
            <a:off x="7656324" y="55191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920000">
            <a:off x="8747700" y="55191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1920000">
            <a:off x="9896048" y="55191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920000">
            <a:off x="1224403" y="49327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3" name="Flowchart: Manual Operation 52"/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LABELING</a:t>
            </a:r>
            <a:endParaRPr lang="en-IN" sz="1200" dirty="0"/>
          </a:p>
        </p:txBody>
      </p:sp>
      <p:sp>
        <p:nvSpPr>
          <p:cNvPr id="54" name="Rounded Rectangle 53"/>
          <p:cNvSpPr/>
          <p:nvPr/>
        </p:nvSpPr>
        <p:spPr>
          <a:xfrm rot="2324119">
            <a:off x="2955901" y="1562517"/>
            <a:ext cx="550348" cy="1366419"/>
          </a:xfrm>
          <a:prstGeom prst="roundRect">
            <a:avLst/>
          </a:prstGeom>
          <a:solidFill>
            <a:srgbClr val="DC5924"/>
          </a:solidFill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ounded Rectangle 54"/>
          <p:cNvSpPr/>
          <p:nvPr/>
        </p:nvSpPr>
        <p:spPr>
          <a:xfrm rot="2324119">
            <a:off x="4079606" y="1520100"/>
            <a:ext cx="550348" cy="1366419"/>
          </a:xfrm>
          <a:prstGeom prst="roundRect">
            <a:avLst/>
          </a:prstGeom>
          <a:solidFill>
            <a:srgbClr val="DC5924"/>
          </a:solidFill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ounded Rectangle 55"/>
          <p:cNvSpPr/>
          <p:nvPr/>
        </p:nvSpPr>
        <p:spPr>
          <a:xfrm rot="2324119">
            <a:off x="6382195" y="1581568"/>
            <a:ext cx="550348" cy="1366419"/>
          </a:xfrm>
          <a:prstGeom prst="roundRect">
            <a:avLst/>
          </a:prstGeom>
          <a:solidFill>
            <a:srgbClr val="DC5924"/>
          </a:solidFill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ounded Rectangle 56"/>
          <p:cNvSpPr/>
          <p:nvPr/>
        </p:nvSpPr>
        <p:spPr>
          <a:xfrm rot="2324119">
            <a:off x="8714420" y="1538900"/>
            <a:ext cx="550348" cy="1366419"/>
          </a:xfrm>
          <a:prstGeom prst="roundRect">
            <a:avLst/>
          </a:prstGeom>
          <a:solidFill>
            <a:srgbClr val="DC5924"/>
          </a:solidFill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ounded Rectangle 57"/>
          <p:cNvSpPr/>
          <p:nvPr/>
        </p:nvSpPr>
        <p:spPr>
          <a:xfrm rot="2296907">
            <a:off x="1964174" y="5020612"/>
            <a:ext cx="550348" cy="1366419"/>
          </a:xfrm>
          <a:prstGeom prst="roundRect">
            <a:avLst/>
          </a:prstGeom>
          <a:solidFill>
            <a:srgbClr val="DC5924"/>
          </a:solidFill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ounded Rectangle 58"/>
          <p:cNvSpPr/>
          <p:nvPr/>
        </p:nvSpPr>
        <p:spPr>
          <a:xfrm rot="2388432">
            <a:off x="3070040" y="5003274"/>
            <a:ext cx="550348" cy="1366419"/>
          </a:xfrm>
          <a:prstGeom prst="roundRect">
            <a:avLst/>
          </a:prstGeom>
          <a:solidFill>
            <a:srgbClr val="DC5924"/>
          </a:solidFill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lowchart: Manual Operation 59"/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CLASSIFICATION</a:t>
            </a:r>
            <a:endParaRPr lang="en-IN" sz="1200" dirty="0"/>
          </a:p>
        </p:txBody>
      </p:sp>
      <p:sp>
        <p:nvSpPr>
          <p:cNvPr id="61" name="Flowchart: Manual Operation 60"/>
          <p:cNvSpPr/>
          <p:nvPr/>
        </p:nvSpPr>
        <p:spPr>
          <a:xfrm rot="11170073">
            <a:off x="11531791" y="1872350"/>
            <a:ext cx="479791" cy="1966758"/>
          </a:xfrm>
          <a:prstGeom prst="flowChartManualOperati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LEARN</a:t>
            </a:r>
            <a:endParaRPr lang="en-IN" sz="1200" dirty="0"/>
          </a:p>
        </p:txBody>
      </p:sp>
      <p:sp>
        <p:nvSpPr>
          <p:cNvPr id="62" name="Flowchart: Manual Operation 61"/>
          <p:cNvSpPr/>
          <p:nvPr/>
        </p:nvSpPr>
        <p:spPr>
          <a:xfrm rot="13018486">
            <a:off x="10522900" y="1445722"/>
            <a:ext cx="479791" cy="1966758"/>
          </a:xfrm>
          <a:prstGeom prst="flowChartManualOperati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UPDATE</a:t>
            </a:r>
            <a:endParaRPr lang="en-IN" sz="12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9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9" fill="hold">
                      <p:stCondLst>
                        <p:cond delay="0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34" grpId="0" animBg="1"/>
      <p:bldP spid="34" grpId="1" animBg="1"/>
      <p:bldP spid="35" grpId="0" build="p"/>
      <p:bldP spid="36" grpId="0" build="p"/>
      <p:bldP spid="37" grpId="0" build="p"/>
      <p:bldP spid="38" grpId="0" build="p"/>
      <p:bldP spid="39" grpId="0" build="p"/>
      <p:bldP spid="40" grpId="0" build="p"/>
      <p:bldP spid="41" grpId="0" build="p"/>
      <p:bldP spid="42" grpId="0" build="p"/>
      <p:bldP spid="43" grpId="0" build="p"/>
      <p:bldP spid="44" grpId="0" build="p"/>
      <p:bldP spid="45" grpId="0" build="p"/>
      <p:bldP spid="46" grpId="0" build="p"/>
      <p:bldP spid="47" grpId="0" build="p"/>
      <p:bldP spid="48" grpId="0" build="p"/>
      <p:bldP spid="49" grpId="0" build="p"/>
      <p:bldP spid="50" grpId="0" build="p"/>
      <p:bldP spid="51" grpId="0" build="p"/>
      <p:bldP spid="52" grpId="0" build="p"/>
      <p:bldP spid="53" grpId="0" animBg="1"/>
      <p:bldP spid="53" grpId="1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1" y="209550"/>
            <a:ext cx="253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EXPLAINED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59" y="1320959"/>
            <a:ext cx="1136491" cy="11364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2500" y="1771650"/>
            <a:ext cx="95250" cy="5086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rapezoid 6"/>
          <p:cNvSpPr/>
          <p:nvPr/>
        </p:nvSpPr>
        <p:spPr>
          <a:xfrm>
            <a:off x="2076450" y="3505200"/>
            <a:ext cx="10115550" cy="3352800"/>
          </a:xfrm>
          <a:custGeom>
            <a:avLst/>
            <a:gdLst>
              <a:gd name="connsiteX0" fmla="*/ 0 w 10801350"/>
              <a:gd name="connsiteY0" fmla="*/ 3333750 h 3333750"/>
              <a:gd name="connsiteX1" fmla="*/ 833438 w 10801350"/>
              <a:gd name="connsiteY1" fmla="*/ 0 h 3333750"/>
              <a:gd name="connsiteX2" fmla="*/ 9967913 w 10801350"/>
              <a:gd name="connsiteY2" fmla="*/ 0 h 3333750"/>
              <a:gd name="connsiteX3" fmla="*/ 10801350 w 10801350"/>
              <a:gd name="connsiteY3" fmla="*/ 3333750 h 3333750"/>
              <a:gd name="connsiteX4" fmla="*/ 0 w 10801350"/>
              <a:gd name="connsiteY4" fmla="*/ 3333750 h 3333750"/>
              <a:gd name="connsiteX0" fmla="*/ 0 w 10210800"/>
              <a:gd name="connsiteY0" fmla="*/ 3333750 h 3333750"/>
              <a:gd name="connsiteX1" fmla="*/ 833438 w 10210800"/>
              <a:gd name="connsiteY1" fmla="*/ 0 h 3333750"/>
              <a:gd name="connsiteX2" fmla="*/ 9967913 w 10210800"/>
              <a:gd name="connsiteY2" fmla="*/ 0 h 3333750"/>
              <a:gd name="connsiteX3" fmla="*/ 10210800 w 10210800"/>
              <a:gd name="connsiteY3" fmla="*/ 3295650 h 3333750"/>
              <a:gd name="connsiteX4" fmla="*/ 0 w 10210800"/>
              <a:gd name="connsiteY4" fmla="*/ 3333750 h 3333750"/>
              <a:gd name="connsiteX0" fmla="*/ 0 w 10077450"/>
              <a:gd name="connsiteY0" fmla="*/ 3333750 h 3333750"/>
              <a:gd name="connsiteX1" fmla="*/ 833438 w 10077450"/>
              <a:gd name="connsiteY1" fmla="*/ 0 h 3333750"/>
              <a:gd name="connsiteX2" fmla="*/ 9967913 w 10077450"/>
              <a:gd name="connsiteY2" fmla="*/ 0 h 3333750"/>
              <a:gd name="connsiteX3" fmla="*/ 10077450 w 10077450"/>
              <a:gd name="connsiteY3" fmla="*/ 3276600 h 3333750"/>
              <a:gd name="connsiteX4" fmla="*/ 0 w 10077450"/>
              <a:gd name="connsiteY4" fmla="*/ 3333750 h 3333750"/>
              <a:gd name="connsiteX0" fmla="*/ 0 w 10058400"/>
              <a:gd name="connsiteY0" fmla="*/ 3333750 h 3333750"/>
              <a:gd name="connsiteX1" fmla="*/ 833438 w 10058400"/>
              <a:gd name="connsiteY1" fmla="*/ 0 h 3333750"/>
              <a:gd name="connsiteX2" fmla="*/ 9967913 w 10058400"/>
              <a:gd name="connsiteY2" fmla="*/ 0 h 3333750"/>
              <a:gd name="connsiteX3" fmla="*/ 10058400 w 10058400"/>
              <a:gd name="connsiteY3" fmla="*/ 3276600 h 3333750"/>
              <a:gd name="connsiteX4" fmla="*/ 0 w 10058400"/>
              <a:gd name="connsiteY4" fmla="*/ 3333750 h 3333750"/>
              <a:gd name="connsiteX0" fmla="*/ 0 w 10134600"/>
              <a:gd name="connsiteY0" fmla="*/ 3333750 h 3333750"/>
              <a:gd name="connsiteX1" fmla="*/ 833438 w 10134600"/>
              <a:gd name="connsiteY1" fmla="*/ 0 h 3333750"/>
              <a:gd name="connsiteX2" fmla="*/ 9967913 w 10134600"/>
              <a:gd name="connsiteY2" fmla="*/ 0 h 3333750"/>
              <a:gd name="connsiteX3" fmla="*/ 10134600 w 10134600"/>
              <a:gd name="connsiteY3" fmla="*/ 3257550 h 3333750"/>
              <a:gd name="connsiteX4" fmla="*/ 0 w 10134600"/>
              <a:gd name="connsiteY4" fmla="*/ 3333750 h 3333750"/>
              <a:gd name="connsiteX0" fmla="*/ 0 w 10191750"/>
              <a:gd name="connsiteY0" fmla="*/ 3333750 h 3333750"/>
              <a:gd name="connsiteX1" fmla="*/ 833438 w 10191750"/>
              <a:gd name="connsiteY1" fmla="*/ 0 h 3333750"/>
              <a:gd name="connsiteX2" fmla="*/ 9967913 w 10191750"/>
              <a:gd name="connsiteY2" fmla="*/ 0 h 3333750"/>
              <a:gd name="connsiteX3" fmla="*/ 10191750 w 10191750"/>
              <a:gd name="connsiteY3" fmla="*/ 3219450 h 3333750"/>
              <a:gd name="connsiteX4" fmla="*/ 0 w 10191750"/>
              <a:gd name="connsiteY4" fmla="*/ 3333750 h 3333750"/>
              <a:gd name="connsiteX0" fmla="*/ 0 w 10096500"/>
              <a:gd name="connsiteY0" fmla="*/ 3333750 h 3333750"/>
              <a:gd name="connsiteX1" fmla="*/ 833438 w 10096500"/>
              <a:gd name="connsiteY1" fmla="*/ 0 h 3333750"/>
              <a:gd name="connsiteX2" fmla="*/ 9967913 w 10096500"/>
              <a:gd name="connsiteY2" fmla="*/ 0 h 3333750"/>
              <a:gd name="connsiteX3" fmla="*/ 10096500 w 10096500"/>
              <a:gd name="connsiteY3" fmla="*/ 3238500 h 3333750"/>
              <a:gd name="connsiteX4" fmla="*/ 0 w 10096500"/>
              <a:gd name="connsiteY4" fmla="*/ 3333750 h 3333750"/>
              <a:gd name="connsiteX0" fmla="*/ 0 w 10115550"/>
              <a:gd name="connsiteY0" fmla="*/ 3333750 h 3333750"/>
              <a:gd name="connsiteX1" fmla="*/ 833438 w 10115550"/>
              <a:gd name="connsiteY1" fmla="*/ 0 h 3333750"/>
              <a:gd name="connsiteX2" fmla="*/ 9967913 w 10115550"/>
              <a:gd name="connsiteY2" fmla="*/ 0 h 3333750"/>
              <a:gd name="connsiteX3" fmla="*/ 10115550 w 10115550"/>
              <a:gd name="connsiteY3" fmla="*/ 3257550 h 3333750"/>
              <a:gd name="connsiteX4" fmla="*/ 0 w 10115550"/>
              <a:gd name="connsiteY4" fmla="*/ 3333750 h 3333750"/>
              <a:gd name="connsiteX0" fmla="*/ 0 w 10096500"/>
              <a:gd name="connsiteY0" fmla="*/ 3333750 h 3333750"/>
              <a:gd name="connsiteX1" fmla="*/ 833438 w 10096500"/>
              <a:gd name="connsiteY1" fmla="*/ 0 h 3333750"/>
              <a:gd name="connsiteX2" fmla="*/ 9967913 w 10096500"/>
              <a:gd name="connsiteY2" fmla="*/ 0 h 3333750"/>
              <a:gd name="connsiteX3" fmla="*/ 10096500 w 10096500"/>
              <a:gd name="connsiteY3" fmla="*/ 3333750 h 3333750"/>
              <a:gd name="connsiteX4" fmla="*/ 0 w 10096500"/>
              <a:gd name="connsiteY4" fmla="*/ 3333750 h 3333750"/>
              <a:gd name="connsiteX0" fmla="*/ 0 w 10115550"/>
              <a:gd name="connsiteY0" fmla="*/ 3333750 h 3352800"/>
              <a:gd name="connsiteX1" fmla="*/ 833438 w 10115550"/>
              <a:gd name="connsiteY1" fmla="*/ 0 h 3352800"/>
              <a:gd name="connsiteX2" fmla="*/ 9967913 w 10115550"/>
              <a:gd name="connsiteY2" fmla="*/ 0 h 3352800"/>
              <a:gd name="connsiteX3" fmla="*/ 10115550 w 10115550"/>
              <a:gd name="connsiteY3" fmla="*/ 3352800 h 3352800"/>
              <a:gd name="connsiteX4" fmla="*/ 0 w 10115550"/>
              <a:gd name="connsiteY4" fmla="*/ 3333750 h 3352800"/>
              <a:gd name="connsiteX0" fmla="*/ 0 w 10115550"/>
              <a:gd name="connsiteY0" fmla="*/ 3333750 h 3352800"/>
              <a:gd name="connsiteX1" fmla="*/ 833438 w 10115550"/>
              <a:gd name="connsiteY1" fmla="*/ 0 h 3352800"/>
              <a:gd name="connsiteX2" fmla="*/ 10044113 w 10115550"/>
              <a:gd name="connsiteY2" fmla="*/ 0 h 3352800"/>
              <a:gd name="connsiteX3" fmla="*/ 10115550 w 10115550"/>
              <a:gd name="connsiteY3" fmla="*/ 3352800 h 3352800"/>
              <a:gd name="connsiteX4" fmla="*/ 0 w 10115550"/>
              <a:gd name="connsiteY4" fmla="*/ 3333750 h 3352800"/>
              <a:gd name="connsiteX0" fmla="*/ 0 w 10115550"/>
              <a:gd name="connsiteY0" fmla="*/ 3333750 h 3352800"/>
              <a:gd name="connsiteX1" fmla="*/ 833438 w 10115550"/>
              <a:gd name="connsiteY1" fmla="*/ 0 h 3352800"/>
              <a:gd name="connsiteX2" fmla="*/ 10101263 w 10115550"/>
              <a:gd name="connsiteY2" fmla="*/ 19050 h 3352800"/>
              <a:gd name="connsiteX3" fmla="*/ 10115550 w 10115550"/>
              <a:gd name="connsiteY3" fmla="*/ 3352800 h 3352800"/>
              <a:gd name="connsiteX4" fmla="*/ 0 w 10115550"/>
              <a:gd name="connsiteY4" fmla="*/ 333375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5550" h="3352800">
                <a:moveTo>
                  <a:pt x="0" y="3333750"/>
                </a:moveTo>
                <a:lnTo>
                  <a:pt x="833438" y="0"/>
                </a:lnTo>
                <a:lnTo>
                  <a:pt x="10101263" y="19050"/>
                </a:lnTo>
                <a:cubicBezTo>
                  <a:pt x="10106025" y="1130300"/>
                  <a:pt x="10110788" y="2241550"/>
                  <a:pt x="10115550" y="3352800"/>
                </a:cubicBezTo>
                <a:lnTo>
                  <a:pt x="0" y="33337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31725" y="3689976"/>
            <a:ext cx="451950" cy="18783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746200" y="3689976"/>
            <a:ext cx="451950" cy="18783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260675" y="3689976"/>
            <a:ext cx="451950" cy="18783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775150" y="3689976"/>
            <a:ext cx="451950" cy="18783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0294386" y="3689976"/>
            <a:ext cx="451950" cy="18783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17250" y="3689976"/>
            <a:ext cx="451950" cy="18783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658600" y="3752850"/>
            <a:ext cx="400050" cy="18478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17250" y="802541"/>
            <a:ext cx="2000250" cy="923330"/>
          </a:xfrm>
          <a:prstGeom prst="rect">
            <a:avLst/>
          </a:prstGeom>
          <a:noFill/>
          <a:ln w="95250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Get Video log from the parking lot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0" b="99137" l="4297" r="94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14" y="2130440"/>
            <a:ext cx="1458975" cy="9902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35" y="2194359"/>
            <a:ext cx="799715" cy="98498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34341" y="387043"/>
            <a:ext cx="2000250" cy="1754326"/>
          </a:xfrm>
          <a:prstGeom prst="rect">
            <a:avLst/>
          </a:prstGeom>
          <a:noFill/>
          <a:ln w="95250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Using supervised learning, Teach the model to differentiate car from parking space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076211" y="1965186"/>
            <a:ext cx="641039" cy="36355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76211" y="2000439"/>
            <a:ext cx="10143344" cy="42860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97132" y="2007295"/>
            <a:ext cx="10101502" cy="14979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7" idx="1"/>
          </p:cNvCxnSpPr>
          <p:nvPr/>
        </p:nvCxnSpPr>
        <p:spPr>
          <a:xfrm>
            <a:off x="2122887" y="2069808"/>
            <a:ext cx="787001" cy="1435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39" y="2157006"/>
            <a:ext cx="2346957" cy="4583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32" y="2747682"/>
            <a:ext cx="892885" cy="1860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04" y="3045518"/>
            <a:ext cx="1029513" cy="3870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886848" y="486819"/>
            <a:ext cx="2000250" cy="1477328"/>
          </a:xfrm>
          <a:prstGeom prst="rect">
            <a:avLst/>
          </a:prstGeom>
          <a:noFill/>
          <a:ln w="95250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Detect whether the parking lot is empty or not by using the trained model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42" y="2058021"/>
            <a:ext cx="1146111" cy="11461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588732" y="557849"/>
            <a:ext cx="59037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15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29" name="Flowchart: Manual Operation 28">
            <a:hlinkClick r:id="rId11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34" name="Flowchart: Manual Operation 33">
            <a:hlinkClick r:id="rId12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37" name="Flowchart: Manual Operation 36">
            <a:hlinkClick r:id="rId13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38" name="Flowchart: Manual Operation 37">
            <a:hlinkClick r:id="rId14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39" name="Flowchart: Manual Operation 38">
            <a:hlinkClick r:id="rId15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40" name="Flowchart: Manual Operation 39">
            <a:hlinkClick r:id="rId16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894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50"/>
                            </p:stCondLst>
                            <p:childTnLst>
                              <p:par>
                                <p:cTn id="1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"/>
                            </p:stCondLst>
                            <p:childTnLst>
                              <p:par>
                                <p:cTn id="1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0" grpId="0" animBg="1"/>
      <p:bldP spid="33" grpId="0" animBg="1"/>
      <p:bldP spid="56" grpId="0" animBg="1"/>
      <p:bldP spid="29" grpId="0" animBg="1"/>
      <p:bldP spid="29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856" y="234434"/>
            <a:ext cx="2168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solidFill>
                  <a:schemeClr val="accent4"/>
                </a:solidFill>
              </a:rPr>
              <a:t>Software </a:t>
            </a:r>
            <a:r>
              <a:rPr lang="en-IN" sz="2000" dirty="0">
                <a:solidFill>
                  <a:schemeClr val="accent4"/>
                </a:solidFill>
              </a:rPr>
              <a:t>and Hardware parts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2" y="1971052"/>
            <a:ext cx="5049570" cy="986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7" y="3538754"/>
            <a:ext cx="2103270" cy="438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7" y="4558394"/>
            <a:ext cx="2477175" cy="931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62" y="-96457"/>
            <a:ext cx="2520358" cy="2520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42" y="2957296"/>
            <a:ext cx="1852333" cy="2281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40" b="99137" l="4297" r="94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798" y="588376"/>
            <a:ext cx="3164251" cy="21476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19" y="3691525"/>
            <a:ext cx="1803731" cy="1803731"/>
          </a:xfrm>
          <a:prstGeom prst="rect">
            <a:avLst/>
          </a:prstGeom>
        </p:spPr>
      </p:pic>
      <p:sp>
        <p:nvSpPr>
          <p:cNvPr id="13" name="Rounded Rectangle 12">
            <a:hlinkClick r:id="rId10" action="ppaction://hlinksldjump"/>
          </p:cNvPr>
          <p:cNvSpPr/>
          <p:nvPr/>
        </p:nvSpPr>
        <p:spPr>
          <a:xfrm>
            <a:off x="4114800" y="6248400"/>
            <a:ext cx="3592820" cy="3810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588732" y="557849"/>
            <a:ext cx="59037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16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17" name="Flowchart: Manual Operation 16">
            <a:hlinkClick r:id="rId1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18" name="Flowchart: Manual Operation 17">
            <a:hlinkClick r:id="rId10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19" name="Flowchart: Manual Operation 18">
            <a:hlinkClick r:id="rId13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20" name="Flowchart: Manual Operation 19">
            <a:hlinkClick r:id="rId14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21" name="Flowchart: Manual Operation 20">
            <a:hlinkClick r:id="rId15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22" name="Flowchart: Manual Operation 21">
            <a:hlinkClick r:id="rId16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39036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19400" y="469900"/>
            <a:ext cx="9105898" cy="62484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2501900" y="143901"/>
            <a:ext cx="9423398" cy="317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501900" y="143901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HP Simplified Light" panose="020B0404020204020204" pitchFamily="34" charset="0"/>
                <a:cs typeface="Arial" panose="020B0604020202020204" pitchFamily="34" charset="0"/>
              </a:rPr>
              <a:t>Classification of  vacancies</a:t>
            </a:r>
            <a:endParaRPr lang="en-IN" dirty="0">
              <a:solidFill>
                <a:schemeClr val="bg1"/>
              </a:solidFill>
              <a:latin typeface="HP Simplified Light" panose="020B04040202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466383" y="3432517"/>
            <a:ext cx="6254066" cy="317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819399" y="469900"/>
            <a:ext cx="1803401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Capture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635500" y="469900"/>
            <a:ext cx="1816100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Segmentation /</a:t>
            </a:r>
            <a:br>
              <a:rPr lang="en-IN" smtClean="0"/>
            </a:br>
            <a:r>
              <a:rPr lang="en-IN" smtClean="0"/>
              <a:t>Simplification</a:t>
            </a:r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6464300" y="469900"/>
            <a:ext cx="1803400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Extraction of</a:t>
            </a:r>
            <a:br>
              <a:rPr lang="en-IN" smtClean="0"/>
            </a:br>
            <a:r>
              <a:rPr lang="en-IN" smtClean="0"/>
              <a:t>Characteristics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280399" y="469900"/>
            <a:ext cx="1816100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Classification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0109198" y="469900"/>
            <a:ext cx="1816100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Merger and Result</a:t>
            </a:r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4633912" y="461401"/>
            <a:ext cx="1588" cy="625689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451600" y="469900"/>
            <a:ext cx="12700" cy="62484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280399" y="469900"/>
            <a:ext cx="0" cy="62484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109198" y="461401"/>
            <a:ext cx="0" cy="625689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01900" y="2352675"/>
            <a:ext cx="9504000" cy="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01900" y="4470400"/>
            <a:ext cx="9504000" cy="0"/>
          </a:xfrm>
          <a:prstGeom prst="line">
            <a:avLst/>
          </a:prstGeom>
          <a:ln w="63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29817" y="1353988"/>
            <a:ext cx="461665" cy="83849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Capture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3089245" y="1377386"/>
            <a:ext cx="1434861" cy="739263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3189458" y="1542404"/>
            <a:ext cx="1207446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Image</a:t>
            </a:r>
            <a:br>
              <a:rPr lang="en-IN" sz="1200" b="1" dirty="0" smtClean="0">
                <a:solidFill>
                  <a:srgbClr val="002060"/>
                </a:solidFill>
              </a:rPr>
            </a:br>
            <a:r>
              <a:rPr lang="en-IN" sz="1200" b="1" dirty="0" smtClean="0">
                <a:solidFill>
                  <a:srgbClr val="002060"/>
                </a:solidFill>
              </a:rPr>
              <a:t>of the vacancies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2812" y="2414232"/>
            <a:ext cx="1625600" cy="976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srgbClr val="002060"/>
                </a:solidFill>
              </a:rPr>
              <a:t>Segmentation of the picture in individual vacancies</a:t>
            </a:r>
            <a:endParaRPr lang="en-IN" sz="1400" b="1" dirty="0">
              <a:solidFill>
                <a:srgbClr val="00206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22812" y="3704101"/>
            <a:ext cx="1625600" cy="698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CNN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67488" y="4567800"/>
            <a:ext cx="1646597" cy="423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Vector of Characteristics 1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53199" y="5146163"/>
            <a:ext cx="1646597" cy="454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Vector of Characteristics 2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53199" y="6172200"/>
            <a:ext cx="1646597" cy="415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Vector of Characteristics n</a:t>
            </a:r>
            <a:endParaRPr lang="en-IN" sz="1200" b="1" dirty="0">
              <a:solidFill>
                <a:srgbClr val="00206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366000" y="5609199"/>
            <a:ext cx="0" cy="563001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369907" y="4538200"/>
            <a:ext cx="1646597" cy="509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Set of specialist classifiers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69907" y="5146163"/>
            <a:ext cx="1646597" cy="580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Set of specialist classifiers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69909" y="6030914"/>
            <a:ext cx="1646597" cy="557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Set of specialist classifiers</a:t>
            </a:r>
            <a:endParaRPr lang="en-IN" sz="1200" b="1" dirty="0">
              <a:solidFill>
                <a:srgbClr val="002060"/>
              </a:solidFill>
            </a:endParaRPr>
          </a:p>
        </p:txBody>
      </p:sp>
      <p:cxnSp>
        <p:nvCxnSpPr>
          <p:cNvPr id="36" name="Straight Connector 35"/>
          <p:cNvCxnSpPr>
            <a:stCxn id="34" idx="2"/>
            <a:endCxn id="35" idx="0"/>
          </p:cNvCxnSpPr>
          <p:nvPr/>
        </p:nvCxnSpPr>
        <p:spPr>
          <a:xfrm>
            <a:off x="9193206" y="5726434"/>
            <a:ext cx="2" cy="304480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0542064" y="4567800"/>
            <a:ext cx="1044000" cy="1044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49369" y="4938130"/>
            <a:ext cx="1125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srgbClr val="002060"/>
                </a:solidFill>
              </a:rPr>
              <a:t>Combination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9" name="Parallelogram 38"/>
          <p:cNvSpPr/>
          <p:nvPr/>
        </p:nvSpPr>
        <p:spPr>
          <a:xfrm>
            <a:off x="10201890" y="5853900"/>
            <a:ext cx="1642803" cy="622300"/>
          </a:xfrm>
          <a:prstGeom prst="parallelogram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Status of vacancies</a:t>
            </a:r>
            <a:endParaRPr lang="en-IN" sz="1200" b="1" dirty="0">
              <a:solidFill>
                <a:srgbClr val="002060"/>
              </a:solidFill>
            </a:endParaRPr>
          </a:p>
        </p:txBody>
      </p:sp>
      <p:cxnSp>
        <p:nvCxnSpPr>
          <p:cNvPr id="40" name="Elbow Connector 39"/>
          <p:cNvCxnSpPr>
            <a:stCxn id="25" idx="4"/>
          </p:cNvCxnSpPr>
          <p:nvPr/>
        </p:nvCxnSpPr>
        <p:spPr>
          <a:xfrm rot="16200000" flipH="1">
            <a:off x="3871640" y="2051685"/>
            <a:ext cx="786208" cy="916136"/>
          </a:xfrm>
          <a:prstGeom prst="bentConnector2">
            <a:avLst/>
          </a:prstGeom>
          <a:ln w="666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7" idx="2"/>
            <a:endCxn id="28" idx="0"/>
          </p:cNvCxnSpPr>
          <p:nvPr/>
        </p:nvCxnSpPr>
        <p:spPr>
          <a:xfrm>
            <a:off x="5535612" y="3390900"/>
            <a:ext cx="0" cy="313201"/>
          </a:xfrm>
          <a:prstGeom prst="straightConnector1">
            <a:avLst/>
          </a:prstGeom>
          <a:ln w="793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8" idx="3"/>
            <a:endCxn id="29" idx="1"/>
          </p:cNvCxnSpPr>
          <p:nvPr/>
        </p:nvCxnSpPr>
        <p:spPr>
          <a:xfrm>
            <a:off x="6348412" y="4053351"/>
            <a:ext cx="219076" cy="726100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8" idx="3"/>
            <a:endCxn id="30" idx="1"/>
          </p:cNvCxnSpPr>
          <p:nvPr/>
        </p:nvCxnSpPr>
        <p:spPr>
          <a:xfrm>
            <a:off x="6348412" y="4053351"/>
            <a:ext cx="204787" cy="1320081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8" idx="3"/>
            <a:endCxn id="31" idx="1"/>
          </p:cNvCxnSpPr>
          <p:nvPr/>
        </p:nvCxnSpPr>
        <p:spPr>
          <a:xfrm>
            <a:off x="6348412" y="4053351"/>
            <a:ext cx="204787" cy="232681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33" idx="1"/>
          </p:cNvCxnSpPr>
          <p:nvPr/>
        </p:nvCxnSpPr>
        <p:spPr>
          <a:xfrm>
            <a:off x="8214085" y="4779451"/>
            <a:ext cx="155822" cy="1335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3"/>
          </p:cNvCxnSpPr>
          <p:nvPr/>
        </p:nvCxnSpPr>
        <p:spPr>
          <a:xfrm flipV="1">
            <a:off x="8199796" y="6354432"/>
            <a:ext cx="172854" cy="2573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4" idx="1"/>
          </p:cNvCxnSpPr>
          <p:nvPr/>
        </p:nvCxnSpPr>
        <p:spPr>
          <a:xfrm>
            <a:off x="8212495" y="5414128"/>
            <a:ext cx="157412" cy="2217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501900" y="92231"/>
            <a:ext cx="9576083" cy="68580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/>
          <p:cNvSpPr txBox="1"/>
          <p:nvPr/>
        </p:nvSpPr>
        <p:spPr>
          <a:xfrm>
            <a:off x="2424262" y="2769725"/>
            <a:ext cx="461665" cy="1196546"/>
          </a:xfrm>
          <a:prstGeom prst="rect">
            <a:avLst/>
          </a:prstGeom>
          <a:noFill/>
          <a:ln>
            <a:noFill/>
          </a:ln>
        </p:spPr>
        <p:txBody>
          <a:bodyPr vert="vert270"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preparation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24261" y="4837817"/>
            <a:ext cx="461665" cy="1312988"/>
          </a:xfrm>
          <a:prstGeom prst="rect">
            <a:avLst/>
          </a:prstGeom>
          <a:noFill/>
          <a:ln>
            <a:noFill/>
          </a:ln>
        </p:spPr>
        <p:txBody>
          <a:bodyPr vert="vert270"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Classification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6898" y="94175"/>
            <a:ext cx="2321814" cy="6593449"/>
          </a:xfrm>
          <a:custGeom>
            <a:avLst/>
            <a:gdLst>
              <a:gd name="connsiteX0" fmla="*/ 0 w 2286000"/>
              <a:gd name="connsiteY0" fmla="*/ 0 h 6574399"/>
              <a:gd name="connsiteX1" fmla="*/ 2286000 w 2286000"/>
              <a:gd name="connsiteY1" fmla="*/ 0 h 6574399"/>
              <a:gd name="connsiteX2" fmla="*/ 2286000 w 2286000"/>
              <a:gd name="connsiteY2" fmla="*/ 6574399 h 6574399"/>
              <a:gd name="connsiteX3" fmla="*/ 0 w 2286000"/>
              <a:gd name="connsiteY3" fmla="*/ 6574399 h 6574399"/>
              <a:gd name="connsiteX4" fmla="*/ 0 w 2286000"/>
              <a:gd name="connsiteY4" fmla="*/ 0 h 6574399"/>
              <a:gd name="connsiteX0" fmla="*/ 0 w 2286000"/>
              <a:gd name="connsiteY0" fmla="*/ 19050 h 6593449"/>
              <a:gd name="connsiteX1" fmla="*/ 2266950 w 2286000"/>
              <a:gd name="connsiteY1" fmla="*/ 0 h 6593449"/>
              <a:gd name="connsiteX2" fmla="*/ 2286000 w 2286000"/>
              <a:gd name="connsiteY2" fmla="*/ 6593449 h 6593449"/>
              <a:gd name="connsiteX3" fmla="*/ 0 w 2286000"/>
              <a:gd name="connsiteY3" fmla="*/ 6593449 h 6593449"/>
              <a:gd name="connsiteX4" fmla="*/ 0 w 2286000"/>
              <a:gd name="connsiteY4" fmla="*/ 19050 h 6593449"/>
              <a:gd name="connsiteX0" fmla="*/ 0 w 2286000"/>
              <a:gd name="connsiteY0" fmla="*/ 19050 h 6593449"/>
              <a:gd name="connsiteX1" fmla="*/ 2266950 w 2286000"/>
              <a:gd name="connsiteY1" fmla="*/ 0 h 6593449"/>
              <a:gd name="connsiteX2" fmla="*/ 2286000 w 2286000"/>
              <a:gd name="connsiteY2" fmla="*/ 6593449 h 6593449"/>
              <a:gd name="connsiteX3" fmla="*/ 0 w 2286000"/>
              <a:gd name="connsiteY3" fmla="*/ 6593449 h 6593449"/>
              <a:gd name="connsiteX4" fmla="*/ 0 w 2286000"/>
              <a:gd name="connsiteY4" fmla="*/ 19050 h 6593449"/>
              <a:gd name="connsiteX0" fmla="*/ 0 w 2266950"/>
              <a:gd name="connsiteY0" fmla="*/ 19050 h 6593449"/>
              <a:gd name="connsiteX1" fmla="*/ 2266950 w 2266950"/>
              <a:gd name="connsiteY1" fmla="*/ 0 h 6593449"/>
              <a:gd name="connsiteX2" fmla="*/ 2266950 w 2266950"/>
              <a:gd name="connsiteY2" fmla="*/ 6574399 h 6593449"/>
              <a:gd name="connsiteX3" fmla="*/ 0 w 2266950"/>
              <a:gd name="connsiteY3" fmla="*/ 6593449 h 6593449"/>
              <a:gd name="connsiteX4" fmla="*/ 0 w 2266950"/>
              <a:gd name="connsiteY4" fmla="*/ 19050 h 6593449"/>
              <a:gd name="connsiteX0" fmla="*/ 0 w 2321814"/>
              <a:gd name="connsiteY0" fmla="*/ 19050 h 6593449"/>
              <a:gd name="connsiteX1" fmla="*/ 2266950 w 2321814"/>
              <a:gd name="connsiteY1" fmla="*/ 0 h 6593449"/>
              <a:gd name="connsiteX2" fmla="*/ 1028700 w 2321814"/>
              <a:gd name="connsiteY2" fmla="*/ 3970899 h 6593449"/>
              <a:gd name="connsiteX3" fmla="*/ 2266950 w 2321814"/>
              <a:gd name="connsiteY3" fmla="*/ 6574399 h 6593449"/>
              <a:gd name="connsiteX4" fmla="*/ 0 w 2321814"/>
              <a:gd name="connsiteY4" fmla="*/ 6593449 h 6593449"/>
              <a:gd name="connsiteX5" fmla="*/ 0 w 2321814"/>
              <a:gd name="connsiteY5" fmla="*/ 19050 h 65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1814" h="6593449">
                <a:moveTo>
                  <a:pt x="0" y="19050"/>
                </a:moveTo>
                <a:lnTo>
                  <a:pt x="2266950" y="0"/>
                </a:lnTo>
                <a:cubicBezTo>
                  <a:pt x="2635250" y="1042817"/>
                  <a:pt x="1028700" y="2875166"/>
                  <a:pt x="1028700" y="3970899"/>
                </a:cubicBezTo>
                <a:cubicBezTo>
                  <a:pt x="1028700" y="5066632"/>
                  <a:pt x="2635250" y="6521482"/>
                  <a:pt x="2266950" y="6574399"/>
                </a:cubicBezTo>
                <a:lnTo>
                  <a:pt x="0" y="6593449"/>
                </a:lnTo>
                <a:lnTo>
                  <a:pt x="0" y="1905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 sz="4400" dirty="0">
              <a:latin typeface="AR DESTINE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568" y="2004153"/>
            <a:ext cx="2031325" cy="309636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Agency FB" panose="020B0503020202020204" pitchFamily="34" charset="0"/>
              </a:rPr>
              <a:t>FLOW CHART</a:t>
            </a:r>
          </a:p>
          <a:p>
            <a:endParaRPr lang="en-IN" sz="6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0016504" y="4792808"/>
            <a:ext cx="525560" cy="198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10016504" y="5100513"/>
            <a:ext cx="525560" cy="33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0016504" y="5245907"/>
            <a:ext cx="525560" cy="1108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1064064" y="5597620"/>
            <a:ext cx="0" cy="313201"/>
          </a:xfrm>
          <a:prstGeom prst="straightConnector1">
            <a:avLst/>
          </a:prstGeom>
          <a:ln w="793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7236" y="24776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17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 animBg="1"/>
      <p:bldP spid="49" grpId="0"/>
      <p:bldP spid="50" grpId="0"/>
      <p:bldP spid="53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What is a Raspberry Pi_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937" end="54452"/>
                </p14:media>
              </p:ext>
            </p:extLst>
          </p:nvPr>
        </p:nvPicPr>
        <p:blipFill>
          <a:blip r:embed="rId4">
            <a:lum contrast="-20000"/>
          </a:blip>
          <a:stretch>
            <a:fillRect/>
          </a:stretch>
        </p:blipFill>
        <p:spPr>
          <a:xfrm>
            <a:off x="0" y="-46774"/>
            <a:ext cx="1219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46331"/>
          </a:xfrm>
        </p:spPr>
        <p:txBody>
          <a:bodyPr/>
          <a:lstStyle/>
          <a:p>
            <a:r>
              <a:rPr lang="en-IN" sz="4000" dirty="0" smtClean="0"/>
              <a:t>Raspberry pi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5" b="100000" l="2051" r="95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65" y="832392"/>
            <a:ext cx="1846729" cy="125339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7937"/>
            <a:ext cx="12192000" cy="6803289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2" name="Group 41"/>
          <p:cNvGrpSpPr/>
          <p:nvPr/>
        </p:nvGrpSpPr>
        <p:grpSpPr>
          <a:xfrm>
            <a:off x="1546263" y="1700085"/>
            <a:ext cx="9808273" cy="4632453"/>
            <a:chOff x="1341461" y="1852485"/>
            <a:chExt cx="9808273" cy="4632453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8447964" y="5765145"/>
              <a:ext cx="2361063" cy="6245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1341461" y="1852485"/>
              <a:ext cx="9808273" cy="4632453"/>
              <a:chOff x="1341461" y="1979801"/>
              <a:chExt cx="9808273" cy="463245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885" b="100000" l="2051" r="9580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5645" y="2926564"/>
                <a:ext cx="5430428" cy="3685690"/>
              </a:xfrm>
              <a:prstGeom prst="rect">
                <a:avLst/>
              </a:prstGeom>
            </p:spPr>
          </p:pic>
          <p:cxnSp>
            <p:nvCxnSpPr>
              <p:cNvPr id="15" name="Elbow Connector 14"/>
              <p:cNvCxnSpPr/>
              <p:nvPr/>
            </p:nvCxnSpPr>
            <p:spPr>
              <a:xfrm rot="10800000">
                <a:off x="1586753" y="2420576"/>
                <a:ext cx="3200400" cy="1116000"/>
              </a:xfrm>
              <a:prstGeom prst="bentConnector3">
                <a:avLst>
                  <a:gd name="adj1" fmla="val 420"/>
                </a:avLst>
              </a:prstGeom>
              <a:ln w="603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2658713" y="1979801"/>
                <a:ext cx="737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>
                    <a:solidFill>
                      <a:schemeClr val="bg1"/>
                    </a:solidFill>
                  </a:rPr>
                  <a:t>GPIO</a:t>
                </a:r>
                <a:endParaRPr lang="en-IN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Elbow Connector 18"/>
              <p:cNvCxnSpPr/>
              <p:nvPr/>
            </p:nvCxnSpPr>
            <p:spPr>
              <a:xfrm>
                <a:off x="8188657" y="3698543"/>
                <a:ext cx="2447848" cy="627797"/>
              </a:xfrm>
              <a:prstGeom prst="bentConnector3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/>
              <p:nvPr/>
            </p:nvCxnSpPr>
            <p:spPr>
              <a:xfrm flipV="1">
                <a:off x="8299938" y="4326340"/>
                <a:ext cx="2336567" cy="542782"/>
              </a:xfrm>
              <a:prstGeom prst="bentConnector3">
                <a:avLst>
                  <a:gd name="adj1" fmla="val 47664"/>
                </a:avLst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1636606" y="4569354"/>
                <a:ext cx="16318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>
                    <a:solidFill>
                      <a:schemeClr val="bg1"/>
                    </a:solidFill>
                  </a:rPr>
                  <a:t>HDMI PORT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468845" y="5458263"/>
                <a:ext cx="1998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>
                    <a:solidFill>
                      <a:schemeClr val="bg1"/>
                    </a:solidFill>
                  </a:rPr>
                  <a:t>ETHERNET PORT</a:t>
                </a:r>
                <a:endParaRPr lang="en-IN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" name="Elbow Connector 35"/>
              <p:cNvCxnSpPr/>
              <p:nvPr/>
            </p:nvCxnSpPr>
            <p:spPr>
              <a:xfrm rot="10800000">
                <a:off x="1341461" y="5113649"/>
                <a:ext cx="4148369" cy="1026675"/>
              </a:xfrm>
              <a:prstGeom prst="bentConnector3">
                <a:avLst>
                  <a:gd name="adj1" fmla="val 50918"/>
                </a:avLst>
              </a:prstGeom>
              <a:ln w="698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9554682" y="3887393"/>
                <a:ext cx="15950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>
                    <a:solidFill>
                      <a:schemeClr val="bg1"/>
                    </a:solidFill>
                  </a:rPr>
                  <a:t>USB Port×4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5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  <p:bldLst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/>
          <a:lstStyle/>
          <a:p>
            <a:r>
              <a:rPr lang="en-US" dirty="0" smtClean="0"/>
              <a:t>—RUPERT MURDOCH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136338"/>
            <a:ext cx="11658600" cy="2585323"/>
          </a:xfrm>
        </p:spPr>
        <p:txBody>
          <a:bodyPr/>
          <a:lstStyle/>
          <a:p>
            <a:r>
              <a:rPr lang="en-US" dirty="0" smtClean="0"/>
              <a:t>THE WORLD </a:t>
            </a:r>
          </a:p>
          <a:p>
            <a:r>
              <a:rPr lang="en-US" dirty="0" smtClean="0"/>
              <a:t>IS CHANGING VERY FAST.</a:t>
            </a:r>
          </a:p>
          <a:p>
            <a:r>
              <a:rPr lang="en-US" dirty="0" smtClean="0"/>
              <a:t>THE BIG WILL NOT BEAT THE SMALL ANYMORE.</a:t>
            </a:r>
          </a:p>
          <a:p>
            <a:r>
              <a:rPr lang="en-US" dirty="0" smtClean="0"/>
              <a:t>IT WILL BE</a:t>
            </a:r>
            <a:endParaRPr lang="en-US" dirty="0"/>
          </a:p>
          <a:p>
            <a:pPr lvl="1"/>
            <a:r>
              <a:rPr lang="en-US" dirty="0" smtClean="0"/>
              <a:t>THE FAST BEATING THE SLOW.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8732" y="557849"/>
            <a:ext cx="59037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accent6">
                    <a:lumMod val="50000"/>
                  </a:schemeClr>
                </a:solidFill>
              </a:rPr>
              <a:t>18</a:t>
            </a:r>
            <a:endParaRPr lang="en-IN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16" name="TextBox 15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5"/>
                </a:solidFill>
              </a:rPr>
              <a:t>X</a:t>
            </a:r>
            <a:endParaRPr lang="en-IN" sz="3200" dirty="0">
              <a:solidFill>
                <a:schemeClr val="accent5"/>
              </a:solidFill>
            </a:endParaRPr>
          </a:p>
        </p:txBody>
      </p:sp>
      <p:sp>
        <p:nvSpPr>
          <p:cNvPr id="17" name="Flowchart: Manual Operation 16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18" name="Flowchart: Manual Operation 17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19" name="Flowchart: Manual Operation 18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20" name="Flowchart: Manual Operation 19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21" name="Flowchart: Manual Operation 20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22" name="Flowchart: Manual Operation 21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 build="allAtOnce"/>
      <p:bldP spid="16" grpId="0" build="allAtOnce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 smtClean="0"/>
              <a:t>“One</a:t>
            </a:r>
            <a:r>
              <a:rPr lang="en-US" sz="3200" dirty="0" smtClean="0"/>
              <a:t> person with </a:t>
            </a:r>
            <a:r>
              <a:rPr lang="en-US" sz="3200" b="1" dirty="0" smtClean="0"/>
              <a:t>PASSION</a:t>
            </a:r>
            <a:r>
              <a:rPr lang="en-US" sz="3200" dirty="0" smtClean="0"/>
              <a:t> is better than forty people merely </a:t>
            </a:r>
            <a:r>
              <a:rPr lang="en-US" sz="3200" b="1" dirty="0" smtClean="0"/>
              <a:t>interested</a:t>
            </a:r>
            <a:r>
              <a:rPr lang="en-US" sz="3200" dirty="0" smtClean="0"/>
              <a:t>.”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04380" y="5124582"/>
            <a:ext cx="8097838" cy="424732"/>
          </a:xfrm>
        </p:spPr>
        <p:txBody>
          <a:bodyPr/>
          <a:lstStyle/>
          <a:p>
            <a:r>
              <a:rPr lang="en-US" dirty="0" smtClean="0"/>
              <a:t>—</a:t>
            </a:r>
            <a:r>
              <a:rPr lang="en-US" sz="2400" b="1" dirty="0" smtClean="0"/>
              <a:t>E.M. FORSTER</a:t>
            </a:r>
            <a:endParaRPr 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523671" y="1008324"/>
            <a:ext cx="9461500" cy="7017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1095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400" dirty="0" smtClean="0"/>
              <a:t>Prof. Dr. Sheeja M K</a:t>
            </a:r>
            <a:endParaRPr lang="en-IN" sz="4400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472130" y="1683704"/>
            <a:ext cx="9461500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 smtClean="0"/>
              <a:t>HEAD OF DEPARTMENT, DEPARTMENT OF </a:t>
            </a:r>
          </a:p>
          <a:p>
            <a:pPr algn="ctr"/>
            <a:r>
              <a:rPr lang="en-IN" sz="1600" dirty="0" smtClean="0"/>
              <a:t>ELECTRONICS AND COMMUNICATION</a:t>
            </a:r>
            <a:br>
              <a:rPr lang="en-IN" sz="1600" dirty="0" smtClean="0"/>
            </a:br>
            <a:r>
              <a:rPr lang="en-IN" sz="1600" dirty="0" smtClean="0"/>
              <a:t>ENGINEERING</a:t>
            </a:r>
            <a:endParaRPr lang="en-IN" sz="16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468665" y="4621924"/>
            <a:ext cx="946150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 smtClean="0"/>
              <a:t>ROLL NUMBER: 652</a:t>
            </a:r>
            <a:endParaRPr lang="en-IN" sz="1600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1468665" y="5052249"/>
            <a:ext cx="9461500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 smtClean="0"/>
              <a:t>STUDENT, DEPARTMENT OF </a:t>
            </a:r>
          </a:p>
          <a:p>
            <a:pPr algn="ctr"/>
            <a:r>
              <a:rPr lang="en-IN" sz="1600" dirty="0" smtClean="0"/>
              <a:t>ELECTRONICS AND COMMUNICATION</a:t>
            </a:r>
            <a:br>
              <a:rPr lang="en-IN" sz="1600" dirty="0" smtClean="0"/>
            </a:br>
            <a:r>
              <a:rPr lang="en-IN" sz="1600" dirty="0" smtClean="0"/>
              <a:t>ENGINEERING</a:t>
            </a:r>
            <a:endParaRPr lang="en-IN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1526880" y="3985906"/>
            <a:ext cx="9461500" cy="701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400" b="0" dirty="0" smtClean="0"/>
              <a:t>Sujith S</a:t>
            </a:r>
            <a:endParaRPr lang="en-IN" sz="4400" b="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526880" y="3601612"/>
            <a:ext cx="946150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 smtClean="0"/>
              <a:t>P R O J E C T     B Y</a:t>
            </a:r>
            <a:endParaRPr lang="en-IN" sz="1600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1523671" y="643712"/>
            <a:ext cx="9461500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 smtClean="0"/>
              <a:t>P R O J E C T    G U I D E</a:t>
            </a:r>
            <a:endParaRPr lang="en-IN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3" grpId="0" build="p"/>
      <p:bldP spid="9" grpId="0" animBg="1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IN" dirty="0" smtClean="0"/>
              <a:t>Thank</a:t>
            </a:r>
            <a:br>
              <a:rPr lang="en-IN" dirty="0" smtClean="0"/>
            </a:br>
            <a:r>
              <a:rPr lang="en-IN" dirty="0" smtClean="0"/>
              <a:t>You..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02100" y="2743200"/>
            <a:ext cx="3935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 smtClean="0"/>
              <a:t>Questions?</a:t>
            </a:r>
            <a:endParaRPr lang="en-IN" sz="6000" dirty="0"/>
          </a:p>
        </p:txBody>
      </p:sp>
      <p:sp>
        <p:nvSpPr>
          <p:cNvPr id="8" name="TextBox 7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88732" y="557849"/>
            <a:ext cx="40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20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17" name="TextBox 16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8" name="Flowchart: Manual Operation 17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19" name="Flowchart: Manual Operation 18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20" name="Flowchart: Manual Operation 19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21" name="Flowchart: Manual Operation 20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22" name="Flowchart: Manual Operation 21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23" name="Flowchart: Manual Operation 22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82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26641 0.5328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2664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8" grpId="0" build="allAtOnce"/>
      <p:bldP spid="17" grpId="0" build="allAtOnce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906" y="21515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HP Simplified" panose="020B0604020204020204" pitchFamily="34" charset="0"/>
              </a:rPr>
              <a:t>Contents</a:t>
            </a:r>
            <a:endParaRPr lang="en-IN" sz="3200" dirty="0">
              <a:latin typeface="HP Simplified" panose="020B06040202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6006" y="2991994"/>
            <a:ext cx="2823881" cy="120032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DFDEDD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N" b="1" dirty="0" smtClean="0">
              <a:solidFill>
                <a:schemeClr val="bg1"/>
              </a:solidFill>
            </a:endParaRPr>
          </a:p>
          <a:p>
            <a:pPr algn="ctr"/>
            <a:r>
              <a:rPr lang="en-IN" b="1" dirty="0" smtClean="0">
                <a:solidFill>
                  <a:schemeClr val="bg1"/>
                </a:solidFill>
              </a:rPr>
              <a:t>INTRODUCTION TO </a:t>
            </a:r>
          </a:p>
          <a:p>
            <a:pPr algn="ctr"/>
            <a:r>
              <a:rPr lang="en-IN" b="1" dirty="0" smtClean="0">
                <a:solidFill>
                  <a:schemeClr val="bg1"/>
                </a:solidFill>
              </a:rPr>
              <a:t>THE PRODUCT</a:t>
            </a:r>
          </a:p>
          <a:p>
            <a:pPr algn="ctr"/>
            <a:endParaRPr lang="en-IN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7330" y="2991994"/>
            <a:ext cx="2649122" cy="120032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 smtClean="0">
                <a:solidFill>
                  <a:schemeClr val="bg1"/>
                </a:solidFill>
              </a:rPr>
              <a:t>TECHNOLOGY BEHIND</a:t>
            </a:r>
          </a:p>
          <a:p>
            <a:pPr algn="ctr"/>
            <a:r>
              <a:rPr lang="en-IN" b="1" dirty="0" smtClean="0">
                <a:solidFill>
                  <a:schemeClr val="bg1"/>
                </a:solidFill>
              </a:rPr>
              <a:t> THE PRODUCT</a:t>
            </a:r>
          </a:p>
          <a:p>
            <a:pPr algn="ctr"/>
            <a:endParaRPr lang="en-IN" b="1" dirty="0" smtClean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76885" y="389965"/>
            <a:ext cx="13447" cy="6212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446179" y="2176677"/>
            <a:ext cx="36307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Introduction (4)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2453913" y="2978230"/>
            <a:ext cx="36307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So far (12)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2446179" y="3854009"/>
            <a:ext cx="36307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Conclusion (13)</a:t>
            </a:r>
            <a:endParaRPr lang="en-IN" dirty="0"/>
          </a:p>
        </p:txBody>
      </p:sp>
      <p:sp>
        <p:nvSpPr>
          <p:cNvPr id="39" name="Oval 38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40" name="TextBox 39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1" name="Flowchart: Manual Operation 40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42" name="Flowchart: Manual Operation 41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43" name="Flowchart: Manual Operation 42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44" name="Flowchart: Manual Operation 43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45" name="Flowchart: Manual Operation 44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46" name="Flowchart: Manual Operation 45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102535" y="79963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AR DESTINE" panose="02000000000000000000" pitchFamily="2" charset="0"/>
              </a:rPr>
              <a:t>X</a:t>
            </a:r>
            <a:endParaRPr lang="en-IN" b="1" dirty="0">
              <a:solidFill>
                <a:schemeClr val="bg1"/>
              </a:solidFill>
              <a:latin typeface="AR DESTINE" panose="020000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641747" y="57580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3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hlinkClick r:id="rId2" action="ppaction://hlinksldjump"/>
          </p:cNvPr>
          <p:cNvSpPr/>
          <p:nvPr/>
        </p:nvSpPr>
        <p:spPr>
          <a:xfrm>
            <a:off x="6084619" y="2176677"/>
            <a:ext cx="36307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Technology (5)</a:t>
            </a:r>
            <a:endParaRPr lang="en-IN" dirty="0"/>
          </a:p>
        </p:txBody>
      </p:sp>
      <p:sp>
        <p:nvSpPr>
          <p:cNvPr id="50" name="Rectangle 49"/>
          <p:cNvSpPr/>
          <p:nvPr/>
        </p:nvSpPr>
        <p:spPr>
          <a:xfrm>
            <a:off x="6092353" y="2978230"/>
            <a:ext cx="36307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Design flow (9)</a:t>
            </a:r>
            <a:endParaRPr lang="en-IN" dirty="0"/>
          </a:p>
        </p:txBody>
      </p:sp>
      <p:sp>
        <p:nvSpPr>
          <p:cNvPr id="51" name="Rectangle 50"/>
          <p:cNvSpPr/>
          <p:nvPr/>
        </p:nvSpPr>
        <p:spPr>
          <a:xfrm>
            <a:off x="6084619" y="3854009"/>
            <a:ext cx="36307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Progress (11)</a:t>
            </a:r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28231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04167E-6 0.0051 L -0.00274 -0.31852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00769 -0.3185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3" grpId="0"/>
      <p:bldP spid="14" grpId="0"/>
      <p:bldP spid="15" grpId="0"/>
      <p:bldP spid="40" grpId="0" build="allAtOnce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/>
          <a:lstStyle/>
          <a:p>
            <a:r>
              <a:rPr lang="en-US" dirty="0" smtClean="0"/>
              <a:t>Parkin is simply a platform that helps people find parking spots easily.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819274" y="614860"/>
            <a:ext cx="5671764" cy="1420389"/>
          </a:xfrm>
        </p:spPr>
        <p:txBody>
          <a:bodyPr/>
          <a:lstStyle/>
          <a:p>
            <a:r>
              <a:rPr lang="en-US" dirty="0"/>
              <a:t>Our mission</a:t>
            </a:r>
          </a:p>
          <a:p>
            <a:pPr lvl="1"/>
            <a:r>
              <a:rPr lang="en-US" dirty="0"/>
              <a:t>To help people easily </a:t>
            </a:r>
            <a:r>
              <a:rPr lang="en-US" dirty="0" smtClean="0"/>
              <a:t>find</a:t>
            </a:r>
          </a:p>
          <a:p>
            <a:pPr lvl="1"/>
            <a:r>
              <a:rPr lang="en-US" dirty="0" smtClean="0"/>
              <a:t>Parking space without causing</a:t>
            </a:r>
          </a:p>
          <a:p>
            <a:pPr lvl="1"/>
            <a:r>
              <a:rPr lang="en-US" dirty="0" smtClean="0"/>
              <a:t>Any time or money.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819274" y="3913695"/>
            <a:ext cx="5671764" cy="1564848"/>
          </a:xfrm>
        </p:spPr>
        <p:txBody>
          <a:bodyPr/>
          <a:lstStyle/>
          <a:p>
            <a:r>
              <a:rPr lang="en-US" dirty="0" smtClean="0"/>
              <a:t>Why should we do this. </a:t>
            </a:r>
            <a:endParaRPr lang="en-US" dirty="0"/>
          </a:p>
          <a:p>
            <a:pPr lvl="1"/>
            <a:r>
              <a:rPr lang="en-US" dirty="0" smtClean="0"/>
              <a:t>Number of parking lots are less in number and hence finding a perfect parking space nearer to the destination is hard, especially when it’s festival season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>
          <a:xfrm>
            <a:off x="11389827" y="559492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1" y="4545013"/>
            <a:ext cx="3372555" cy="142490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45" name="TextBox 44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6" name="Flowchart: Manual Operation 45">
            <a:hlinkClick r:id="rId4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47" name="Flowchart: Manual Operation 46">
            <a:hlinkClick r:id="rId5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48" name="Flowchart: Manual Operation 47">
            <a:hlinkClick r:id="rId6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49" name="Flowchart: Manual Operation 48">
            <a:hlinkClick r:id="rId7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50" name="Flowchart: Manual Operation 49">
            <a:hlinkClick r:id="rId8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51" name="Flowchart: Manual Operation 50">
            <a:hlinkClick r:id="rId9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1" grpId="1"/>
      <p:bldP spid="45" grpId="0" build="allAtOnce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9400" y="3041773"/>
            <a:ext cx="5689600" cy="2086725"/>
          </a:xfrm>
        </p:spPr>
        <p:txBody>
          <a:bodyPr/>
          <a:lstStyle/>
          <a:p>
            <a:pPr algn="just"/>
            <a:r>
              <a:rPr lang="en-IN" sz="2400" dirty="0" smtClean="0"/>
              <a:t>Parkin  uses  CV, machine  learning and artificial intelligence  to Identify car parking space inside a city and users get the comfort of booking or knowing the available parking spaces nearer to their destination.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006429"/>
          </a:xfrm>
        </p:spPr>
        <p:txBody>
          <a:bodyPr/>
          <a:lstStyle/>
          <a:p>
            <a:r>
              <a:rPr lang="en-IN" b="0" dirty="0" smtClean="0"/>
              <a:t>After detecting the space, User will be able to navigate to the destination using map and park their vehicle within the lot</a:t>
            </a:r>
            <a:endParaRPr lang="en-IN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311128"/>
          </a:xfrm>
        </p:spPr>
        <p:txBody>
          <a:bodyPr/>
          <a:lstStyle/>
          <a:p>
            <a:r>
              <a:rPr lang="en-IN" b="0" dirty="0" smtClean="0"/>
              <a:t>We use Artificial intelligence and machine learning to allocate parking lots in an efficient way, so that no space will be wasted.</a:t>
            </a:r>
            <a:endParaRPr lang="en-IN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311128"/>
          </a:xfrm>
        </p:spPr>
        <p:txBody>
          <a:bodyPr/>
          <a:lstStyle/>
          <a:p>
            <a:r>
              <a:rPr lang="en-IN" b="0" dirty="0" smtClean="0"/>
              <a:t>After the successful implementation, Parkin will provide the comfort of getting parking spots within 200 meter to the user’s destination. 3 years down the line.</a:t>
            </a:r>
            <a:endParaRPr lang="en-IN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0544" y="-342684"/>
            <a:ext cx="4083304" cy="1357295"/>
          </a:xfrm>
        </p:spPr>
        <p:txBody>
          <a:bodyPr/>
          <a:lstStyle/>
          <a:p>
            <a:r>
              <a:rPr lang="en-IN" b="1" dirty="0" smtClean="0">
                <a:latin typeface="HP Simplified Light" panose="020B0404020204020204" pitchFamily="34" charset="0"/>
              </a:rPr>
              <a:t>THE TECHNOLOGIES BEHIND PARKIN?</a:t>
            </a:r>
            <a:endParaRPr lang="en-IN" b="1" dirty="0">
              <a:latin typeface="HP Simplified Light" panose="020B0404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4" y="5242595"/>
            <a:ext cx="3372555" cy="142490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1" name="Teardrop 10"/>
          <p:cNvSpPr/>
          <p:nvPr/>
        </p:nvSpPr>
        <p:spPr>
          <a:xfrm rot="5400000">
            <a:off x="2448630" y="4388401"/>
            <a:ext cx="2439888" cy="1833357"/>
          </a:xfrm>
          <a:custGeom>
            <a:avLst/>
            <a:gdLst>
              <a:gd name="connsiteX0" fmla="*/ 0 w 3162300"/>
              <a:gd name="connsiteY0" fmla="*/ 476250 h 952500"/>
              <a:gd name="connsiteX1" fmla="*/ 1581150 w 3162300"/>
              <a:gd name="connsiteY1" fmla="*/ 0 h 952500"/>
              <a:gd name="connsiteX2" fmla="*/ 3162300 w 3162300"/>
              <a:gd name="connsiteY2" fmla="*/ 0 h 952500"/>
              <a:gd name="connsiteX3" fmla="*/ 3162300 w 3162300"/>
              <a:gd name="connsiteY3" fmla="*/ 476250 h 952500"/>
              <a:gd name="connsiteX4" fmla="*/ 1581150 w 3162300"/>
              <a:gd name="connsiteY4" fmla="*/ 952500 h 952500"/>
              <a:gd name="connsiteX5" fmla="*/ 0 w 3162300"/>
              <a:gd name="connsiteY5" fmla="*/ 476250 h 952500"/>
              <a:gd name="connsiteX0" fmla="*/ 0 w 3162300"/>
              <a:gd name="connsiteY0" fmla="*/ 476250 h 954086"/>
              <a:gd name="connsiteX1" fmla="*/ 1581150 w 3162300"/>
              <a:gd name="connsiteY1" fmla="*/ 0 h 954086"/>
              <a:gd name="connsiteX2" fmla="*/ 3162300 w 3162300"/>
              <a:gd name="connsiteY2" fmla="*/ 0 h 954086"/>
              <a:gd name="connsiteX3" fmla="*/ 2133600 w 3162300"/>
              <a:gd name="connsiteY3" fmla="*/ 336550 h 954086"/>
              <a:gd name="connsiteX4" fmla="*/ 1581150 w 3162300"/>
              <a:gd name="connsiteY4" fmla="*/ 952500 h 954086"/>
              <a:gd name="connsiteX5" fmla="*/ 0 w 3162300"/>
              <a:gd name="connsiteY5" fmla="*/ 476250 h 954086"/>
              <a:gd name="connsiteX0" fmla="*/ 18314 w 2278914"/>
              <a:gd name="connsiteY0" fmla="*/ 311150 h 952537"/>
              <a:gd name="connsiteX1" fmla="*/ 697764 w 2278914"/>
              <a:gd name="connsiteY1" fmla="*/ 0 h 952537"/>
              <a:gd name="connsiteX2" fmla="*/ 2278914 w 2278914"/>
              <a:gd name="connsiteY2" fmla="*/ 0 h 952537"/>
              <a:gd name="connsiteX3" fmla="*/ 1250214 w 2278914"/>
              <a:gd name="connsiteY3" fmla="*/ 336550 h 952537"/>
              <a:gd name="connsiteX4" fmla="*/ 697764 w 2278914"/>
              <a:gd name="connsiteY4" fmla="*/ 952500 h 952537"/>
              <a:gd name="connsiteX5" fmla="*/ 18314 w 2278914"/>
              <a:gd name="connsiteY5" fmla="*/ 311150 h 952537"/>
              <a:gd name="connsiteX0" fmla="*/ 21123 w 2281723"/>
              <a:gd name="connsiteY0" fmla="*/ 311150 h 635288"/>
              <a:gd name="connsiteX1" fmla="*/ 700573 w 2281723"/>
              <a:gd name="connsiteY1" fmla="*/ 0 h 635288"/>
              <a:gd name="connsiteX2" fmla="*/ 2281723 w 2281723"/>
              <a:gd name="connsiteY2" fmla="*/ 0 h 635288"/>
              <a:gd name="connsiteX3" fmla="*/ 1253023 w 2281723"/>
              <a:gd name="connsiteY3" fmla="*/ 336550 h 635288"/>
              <a:gd name="connsiteX4" fmla="*/ 738676 w 2281723"/>
              <a:gd name="connsiteY4" fmla="*/ 635000 h 635288"/>
              <a:gd name="connsiteX5" fmla="*/ 21123 w 2281723"/>
              <a:gd name="connsiteY5" fmla="*/ 311150 h 635288"/>
              <a:gd name="connsiteX0" fmla="*/ 24870 w 2285470"/>
              <a:gd name="connsiteY0" fmla="*/ 311150 h 1803411"/>
              <a:gd name="connsiteX1" fmla="*/ 704320 w 2285470"/>
              <a:gd name="connsiteY1" fmla="*/ 0 h 1803411"/>
              <a:gd name="connsiteX2" fmla="*/ 2285470 w 2285470"/>
              <a:gd name="connsiteY2" fmla="*/ 0 h 1803411"/>
              <a:gd name="connsiteX3" fmla="*/ 1256770 w 2285470"/>
              <a:gd name="connsiteY3" fmla="*/ 336550 h 1803411"/>
              <a:gd name="connsiteX4" fmla="*/ 793226 w 2285470"/>
              <a:gd name="connsiteY4" fmla="*/ 1803400 h 1803411"/>
              <a:gd name="connsiteX5" fmla="*/ 24870 w 2285470"/>
              <a:gd name="connsiteY5" fmla="*/ 311150 h 1803411"/>
              <a:gd name="connsiteX0" fmla="*/ 2471 w 2466268"/>
              <a:gd name="connsiteY0" fmla="*/ 1136650 h 1825563"/>
              <a:gd name="connsiteX1" fmla="*/ 885118 w 2466268"/>
              <a:gd name="connsiteY1" fmla="*/ 0 h 1825563"/>
              <a:gd name="connsiteX2" fmla="*/ 2466268 w 2466268"/>
              <a:gd name="connsiteY2" fmla="*/ 0 h 1825563"/>
              <a:gd name="connsiteX3" fmla="*/ 1437568 w 2466268"/>
              <a:gd name="connsiteY3" fmla="*/ 336550 h 1825563"/>
              <a:gd name="connsiteX4" fmla="*/ 974024 w 2466268"/>
              <a:gd name="connsiteY4" fmla="*/ 1803400 h 1825563"/>
              <a:gd name="connsiteX5" fmla="*/ 2471 w 2466268"/>
              <a:gd name="connsiteY5" fmla="*/ 1136650 h 1825563"/>
              <a:gd name="connsiteX0" fmla="*/ 2471 w 2466268"/>
              <a:gd name="connsiteY0" fmla="*/ 1136650 h 1824436"/>
              <a:gd name="connsiteX1" fmla="*/ 885118 w 2466268"/>
              <a:gd name="connsiteY1" fmla="*/ 0 h 1824436"/>
              <a:gd name="connsiteX2" fmla="*/ 2466268 w 2466268"/>
              <a:gd name="connsiteY2" fmla="*/ 0 h 1824436"/>
              <a:gd name="connsiteX3" fmla="*/ 1005770 w 2466268"/>
              <a:gd name="connsiteY3" fmla="*/ 361950 h 1824436"/>
              <a:gd name="connsiteX4" fmla="*/ 974024 w 2466268"/>
              <a:gd name="connsiteY4" fmla="*/ 1803400 h 1824436"/>
              <a:gd name="connsiteX5" fmla="*/ 2471 w 2466268"/>
              <a:gd name="connsiteY5" fmla="*/ 1136650 h 1824436"/>
              <a:gd name="connsiteX0" fmla="*/ 1508 w 2465305"/>
              <a:gd name="connsiteY0" fmla="*/ 1136650 h 1849123"/>
              <a:gd name="connsiteX1" fmla="*/ 884155 w 2465305"/>
              <a:gd name="connsiteY1" fmla="*/ 0 h 1849123"/>
              <a:gd name="connsiteX2" fmla="*/ 2465305 w 2465305"/>
              <a:gd name="connsiteY2" fmla="*/ 0 h 1849123"/>
              <a:gd name="connsiteX3" fmla="*/ 1004807 w 2465305"/>
              <a:gd name="connsiteY3" fmla="*/ 361950 h 1849123"/>
              <a:gd name="connsiteX4" fmla="*/ 680961 w 2465305"/>
              <a:gd name="connsiteY4" fmla="*/ 1828800 h 1849123"/>
              <a:gd name="connsiteX5" fmla="*/ 1508 w 2465305"/>
              <a:gd name="connsiteY5" fmla="*/ 1136650 h 1849123"/>
              <a:gd name="connsiteX0" fmla="*/ 1583 w 2465380"/>
              <a:gd name="connsiteY0" fmla="*/ 1136650 h 1846981"/>
              <a:gd name="connsiteX1" fmla="*/ 884230 w 2465380"/>
              <a:gd name="connsiteY1" fmla="*/ 0 h 1846981"/>
              <a:gd name="connsiteX2" fmla="*/ 2465380 w 2465380"/>
              <a:gd name="connsiteY2" fmla="*/ 0 h 1846981"/>
              <a:gd name="connsiteX3" fmla="*/ 1169982 w 2465380"/>
              <a:gd name="connsiteY3" fmla="*/ 412750 h 1846981"/>
              <a:gd name="connsiteX4" fmla="*/ 681036 w 2465380"/>
              <a:gd name="connsiteY4" fmla="*/ 1828800 h 1846981"/>
              <a:gd name="connsiteX5" fmla="*/ 1583 w 2465380"/>
              <a:gd name="connsiteY5" fmla="*/ 1136650 h 1846981"/>
              <a:gd name="connsiteX0" fmla="*/ 1601 w 2465398"/>
              <a:gd name="connsiteY0" fmla="*/ 1136650 h 2075484"/>
              <a:gd name="connsiteX1" fmla="*/ 884248 w 2465398"/>
              <a:gd name="connsiteY1" fmla="*/ 0 h 2075484"/>
              <a:gd name="connsiteX2" fmla="*/ 2465398 w 2465398"/>
              <a:gd name="connsiteY2" fmla="*/ 0 h 2075484"/>
              <a:gd name="connsiteX3" fmla="*/ 1208102 w 2465398"/>
              <a:gd name="connsiteY3" fmla="*/ 1962150 h 2075484"/>
              <a:gd name="connsiteX4" fmla="*/ 681054 w 2465398"/>
              <a:gd name="connsiteY4" fmla="*/ 1828800 h 2075484"/>
              <a:gd name="connsiteX5" fmla="*/ 1601 w 2465398"/>
              <a:gd name="connsiteY5" fmla="*/ 1136650 h 2075484"/>
              <a:gd name="connsiteX0" fmla="*/ 1481 w 2465278"/>
              <a:gd name="connsiteY0" fmla="*/ 1136650 h 1838802"/>
              <a:gd name="connsiteX1" fmla="*/ 884128 w 2465278"/>
              <a:gd name="connsiteY1" fmla="*/ 0 h 1838802"/>
              <a:gd name="connsiteX2" fmla="*/ 2465278 w 2465278"/>
              <a:gd name="connsiteY2" fmla="*/ 0 h 1838802"/>
              <a:gd name="connsiteX3" fmla="*/ 941282 w 2465278"/>
              <a:gd name="connsiteY3" fmla="*/ 628650 h 1838802"/>
              <a:gd name="connsiteX4" fmla="*/ 680934 w 2465278"/>
              <a:gd name="connsiteY4" fmla="*/ 1828800 h 1838802"/>
              <a:gd name="connsiteX5" fmla="*/ 1481 w 2465278"/>
              <a:gd name="connsiteY5" fmla="*/ 1136650 h 1838802"/>
              <a:gd name="connsiteX0" fmla="*/ 1445 w 2465242"/>
              <a:gd name="connsiteY0" fmla="*/ 1136650 h 1840124"/>
              <a:gd name="connsiteX1" fmla="*/ 884092 w 2465242"/>
              <a:gd name="connsiteY1" fmla="*/ 0 h 1840124"/>
              <a:gd name="connsiteX2" fmla="*/ 2465242 w 2465242"/>
              <a:gd name="connsiteY2" fmla="*/ 0 h 1840124"/>
              <a:gd name="connsiteX3" fmla="*/ 852346 w 2465242"/>
              <a:gd name="connsiteY3" fmla="*/ 590550 h 1840124"/>
              <a:gd name="connsiteX4" fmla="*/ 680898 w 2465242"/>
              <a:gd name="connsiteY4" fmla="*/ 1828800 h 1840124"/>
              <a:gd name="connsiteX5" fmla="*/ 1445 w 2465242"/>
              <a:gd name="connsiteY5" fmla="*/ 1136650 h 1840124"/>
              <a:gd name="connsiteX0" fmla="*/ 1445 w 2465242"/>
              <a:gd name="connsiteY0" fmla="*/ 857250 h 1830791"/>
              <a:gd name="connsiteX1" fmla="*/ 884092 w 2465242"/>
              <a:gd name="connsiteY1" fmla="*/ 0 h 1830791"/>
              <a:gd name="connsiteX2" fmla="*/ 2465242 w 2465242"/>
              <a:gd name="connsiteY2" fmla="*/ 0 h 1830791"/>
              <a:gd name="connsiteX3" fmla="*/ 852346 w 2465242"/>
              <a:gd name="connsiteY3" fmla="*/ 590550 h 1830791"/>
              <a:gd name="connsiteX4" fmla="*/ 680898 w 2465242"/>
              <a:gd name="connsiteY4" fmla="*/ 1828800 h 1830791"/>
              <a:gd name="connsiteX5" fmla="*/ 1445 w 2465242"/>
              <a:gd name="connsiteY5" fmla="*/ 857250 h 1830791"/>
              <a:gd name="connsiteX0" fmla="*/ 1650 w 2376544"/>
              <a:gd name="connsiteY0" fmla="*/ 1073150 h 1836987"/>
              <a:gd name="connsiteX1" fmla="*/ 795394 w 2376544"/>
              <a:gd name="connsiteY1" fmla="*/ 0 h 1836987"/>
              <a:gd name="connsiteX2" fmla="*/ 2376544 w 2376544"/>
              <a:gd name="connsiteY2" fmla="*/ 0 h 1836987"/>
              <a:gd name="connsiteX3" fmla="*/ 763648 w 2376544"/>
              <a:gd name="connsiteY3" fmla="*/ 590550 h 1836987"/>
              <a:gd name="connsiteX4" fmla="*/ 592200 w 2376544"/>
              <a:gd name="connsiteY4" fmla="*/ 1828800 h 1836987"/>
              <a:gd name="connsiteX5" fmla="*/ 1650 w 2376544"/>
              <a:gd name="connsiteY5" fmla="*/ 1073150 h 1836987"/>
              <a:gd name="connsiteX0" fmla="*/ 1650 w 2376541"/>
              <a:gd name="connsiteY0" fmla="*/ 1022350 h 1834985"/>
              <a:gd name="connsiteX1" fmla="*/ 795391 w 2376541"/>
              <a:gd name="connsiteY1" fmla="*/ 0 h 1834985"/>
              <a:gd name="connsiteX2" fmla="*/ 2376541 w 2376541"/>
              <a:gd name="connsiteY2" fmla="*/ 0 h 1834985"/>
              <a:gd name="connsiteX3" fmla="*/ 763645 w 2376541"/>
              <a:gd name="connsiteY3" fmla="*/ 590550 h 1834985"/>
              <a:gd name="connsiteX4" fmla="*/ 592197 w 2376541"/>
              <a:gd name="connsiteY4" fmla="*/ 1828800 h 1834985"/>
              <a:gd name="connsiteX5" fmla="*/ 1650 w 2376541"/>
              <a:gd name="connsiteY5" fmla="*/ 1022350 h 1834985"/>
              <a:gd name="connsiteX0" fmla="*/ 1497 w 2439888"/>
              <a:gd name="connsiteY0" fmla="*/ 971550 h 1833357"/>
              <a:gd name="connsiteX1" fmla="*/ 858738 w 2439888"/>
              <a:gd name="connsiteY1" fmla="*/ 0 h 1833357"/>
              <a:gd name="connsiteX2" fmla="*/ 2439888 w 2439888"/>
              <a:gd name="connsiteY2" fmla="*/ 0 h 1833357"/>
              <a:gd name="connsiteX3" fmla="*/ 826992 w 2439888"/>
              <a:gd name="connsiteY3" fmla="*/ 590550 h 1833357"/>
              <a:gd name="connsiteX4" fmla="*/ 655544 w 2439888"/>
              <a:gd name="connsiteY4" fmla="*/ 1828800 h 1833357"/>
              <a:gd name="connsiteX5" fmla="*/ 1497 w 2439888"/>
              <a:gd name="connsiteY5" fmla="*/ 971550 h 183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9888" h="1833357">
                <a:moveTo>
                  <a:pt x="1497" y="971550"/>
                </a:moveTo>
                <a:cubicBezTo>
                  <a:pt x="35363" y="666750"/>
                  <a:pt x="-14507" y="0"/>
                  <a:pt x="858738" y="0"/>
                </a:cubicBezTo>
                <a:lnTo>
                  <a:pt x="2439888" y="0"/>
                </a:lnTo>
                <a:cubicBezTo>
                  <a:pt x="2439888" y="158750"/>
                  <a:pt x="826992" y="431800"/>
                  <a:pt x="826992" y="590550"/>
                </a:cubicBezTo>
                <a:cubicBezTo>
                  <a:pt x="826992" y="853576"/>
                  <a:pt x="793126" y="1765300"/>
                  <a:pt x="655544" y="1828800"/>
                </a:cubicBezTo>
                <a:cubicBezTo>
                  <a:pt x="517962" y="1892300"/>
                  <a:pt x="-32369" y="1276350"/>
                  <a:pt x="1497" y="97155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            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4393040"/>
            <a:ext cx="107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2"/>
                </a:solidFill>
              </a:rPr>
              <a:t>PARK IN </a:t>
            </a:r>
            <a:endParaRPr lang="en-IN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99046" y="4745551"/>
            <a:ext cx="12700" cy="1028560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ction Button: Help 14">
            <a:hlinkClick r:id="" action="ppaction://noaction" highlightClick="1"/>
          </p:cNvPr>
          <p:cNvSpPr/>
          <p:nvPr/>
        </p:nvSpPr>
        <p:spPr>
          <a:xfrm>
            <a:off x="3459882" y="4876469"/>
            <a:ext cx="820446" cy="880117"/>
          </a:xfrm>
          <a:prstGeom prst="actionButtonHelp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641747" y="57580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5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43" name="TextBox 42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4" name="Flowchart: Manual Operation 43">
            <a:hlinkClick r:id="rId3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45" name="Flowchart: Manual Operation 44">
            <a:hlinkClick r:id="rId4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46" name="Flowchart: Manual Operation 45">
            <a:hlinkClick r:id="rId5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47" name="Flowchart: Manual Operation 46">
            <a:hlinkClick r:id="rId6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48" name="Flowchart: Manual Operation 47">
            <a:hlinkClick r:id="rId7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49" name="Flowchart: Manual Operation 48">
            <a:hlinkClick r:id="rId8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  <p:bldP spid="11" grpId="0" animBg="1"/>
      <p:bldP spid="12" grpId="0"/>
      <p:bldP spid="15" grpId="0" animBg="1"/>
      <p:bldP spid="15" grpId="1" animBg="1"/>
      <p:bldP spid="33" grpId="0" build="allAtOnce"/>
      <p:bldP spid="43" grpId="0" build="allAtOnce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PARKIN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IN" dirty="0" smtClean="0"/>
              <a:t>PRODUCT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The parking app and website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902203" y="1007413"/>
            <a:ext cx="461986" cy="120032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2" y="2127532"/>
            <a:ext cx="3372555" cy="142490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-1" y="3463490"/>
            <a:ext cx="12079705" cy="23236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711520" y="619565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3" action="ppaction://hlinkfile"/>
              </a:rPr>
              <a:t>Demo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11641747" y="57580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6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30" name="TextBox 29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1" name="Flowchart: Manual Operation 30">
            <a:hlinkClick r:id="rId4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32" name="Flowchart: Manual Operation 31">
            <a:hlinkClick r:id="rId5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33" name="Flowchart: Manual Operation 32">
            <a:hlinkClick r:id="rId6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34" name="Flowchart: Manual Operation 33">
            <a:hlinkClick r:id="rId7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35" name="Flowchart: Manual Operation 34">
            <a:hlinkClick r:id="rId8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36" name="Flowchart: Manual Operation 35">
            <a:hlinkClick r:id="rId9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68572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1" grpId="0" build="allAtOnce"/>
      <p:bldP spid="30" grpId="0" build="allAtOnce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006429"/>
          </a:xfrm>
        </p:spPr>
        <p:txBody>
          <a:bodyPr/>
          <a:lstStyle/>
          <a:p>
            <a:r>
              <a:rPr lang="en-US" dirty="0" smtClean="0"/>
              <a:t>Anyone can be </a:t>
            </a:r>
            <a:r>
              <a:rPr lang="en-US" smtClean="0"/>
              <a:t>a primary customer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615827"/>
          </a:xfrm>
        </p:spPr>
        <p:txBody>
          <a:bodyPr/>
          <a:lstStyle/>
          <a:p>
            <a:r>
              <a:rPr lang="en-US" dirty="0" smtClean="0"/>
              <a:t>Local area networking provides us a pool of opportunities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048766"/>
          </a:xfrm>
        </p:spPr>
        <p:txBody>
          <a:bodyPr/>
          <a:lstStyle/>
          <a:p>
            <a:r>
              <a:rPr lang="en-US" dirty="0" smtClean="0"/>
              <a:t>Services including Car wash, Internet, etc.. Can be added easily.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006429"/>
          </a:xfrm>
        </p:spPr>
        <p:txBody>
          <a:bodyPr/>
          <a:lstStyle/>
          <a:p>
            <a:r>
              <a:rPr lang="en-US" dirty="0" smtClean="0"/>
              <a:t>Parking space booking through internet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615827"/>
          </a:xfrm>
        </p:spPr>
        <p:txBody>
          <a:bodyPr/>
          <a:lstStyle/>
          <a:p>
            <a:r>
              <a:rPr lang="en-US" dirty="0" smtClean="0"/>
              <a:t>Using our AI algorithm, we find the best place for you and your vehicle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5 MOST IMPORTANT SERVICES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5"/>
                </a:solidFill>
              </a:rPr>
              <a:t>X</a:t>
            </a:r>
            <a:endParaRPr lang="en-IN" sz="3200" dirty="0">
              <a:solidFill>
                <a:schemeClr val="accent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41747" y="57580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lang="en-IN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40" name="TextBox 39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5"/>
                </a:solidFill>
              </a:rPr>
              <a:t>X</a:t>
            </a:r>
            <a:endParaRPr lang="en-IN" sz="3200" dirty="0">
              <a:solidFill>
                <a:schemeClr val="accent5"/>
              </a:solidFill>
            </a:endParaRPr>
          </a:p>
        </p:txBody>
      </p:sp>
      <p:sp>
        <p:nvSpPr>
          <p:cNvPr id="41" name="Flowchart: Manual Operation 40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42" name="Flowchart: Manual Operation 41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43" name="Flowchart: Manual Operation 42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44" name="Flowchart: Manual Operation 43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45" name="Flowchart: Manual Operation 44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46" name="Flowchart: Manual Operation 45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16" grpId="0" build="allAtOnce"/>
      <p:bldP spid="37" grpId="0" build="allAtOnce"/>
      <p:bldP spid="40" grpId="0" build="allAtOnce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KEY TO SUCCESS IS | </a:t>
            </a:r>
            <a:r>
              <a:rPr lang="en-US" sz="3600" dirty="0">
                <a:solidFill>
                  <a:schemeClr val="accent1"/>
                </a:solidFill>
              </a:rPr>
              <a:t>SPEED.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DESIGN FLOW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76520" y="499736"/>
            <a:ext cx="3113353" cy="1200329"/>
          </a:xfrm>
        </p:spPr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641747" y="57580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8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18" name="TextBox 17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9" name="Flowchart: Manual Operation 18">
            <a:hlinkClick r:id="rId2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20" name="Flowchart: Manual Operation 19">
            <a:hlinkClick r:id="rId3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21" name="Flowchart: Manual Operation 20">
            <a:hlinkClick r:id="rId4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22" name="Flowchart: Manual Operation 21">
            <a:hlinkClick r:id="rId5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23" name="Flowchart: Manual Operation 22">
            <a:hlinkClick r:id="rId6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24" name="Flowchart: Manual Operation 23">
            <a:hlinkClick r:id="rId7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8" grpId="0" build="allAtOnce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solidFill>
                  <a:schemeClr val="bg1"/>
                </a:solidFill>
              </a:rPr>
              <a:t>Meet Our Design Process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41351" y="1079500"/>
            <a:ext cx="10972800" cy="4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867" dirty="0">
                <a:solidFill>
                  <a:schemeClr val="bg1"/>
                </a:solidFill>
                <a:latin typeface="Source Sans Pro Light" pitchFamily="34" charset="0"/>
              </a:rPr>
              <a:t>A look at our lifecycle flow</a:t>
            </a:r>
          </a:p>
        </p:txBody>
      </p:sp>
      <p:sp>
        <p:nvSpPr>
          <p:cNvPr id="417" name="Content Placeholder 2"/>
          <p:cNvSpPr>
            <a:spLocks noGrp="1"/>
          </p:cNvSpPr>
          <p:nvPr>
            <p:ph idx="1"/>
          </p:nvPr>
        </p:nvSpPr>
        <p:spPr bwMode="auto">
          <a:xfrm>
            <a:off x="7171781" y="3243311"/>
            <a:ext cx="3908134" cy="535531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600" b="0" dirty="0" smtClean="0">
                <a:solidFill>
                  <a:schemeClr val="bg1"/>
                </a:solidFill>
              </a:rPr>
              <a:t>Obtain the map of a parking lot and mark the parking spaces in it</a:t>
            </a:r>
          </a:p>
        </p:txBody>
      </p:sp>
      <p:sp>
        <p:nvSpPr>
          <p:cNvPr id="419" name="Title 13"/>
          <p:cNvSpPr txBox="1">
            <a:spLocks/>
          </p:cNvSpPr>
          <p:nvPr/>
        </p:nvSpPr>
        <p:spPr bwMode="auto">
          <a:xfrm>
            <a:off x="7128933" y="2622552"/>
            <a:ext cx="3845984" cy="5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667" dirty="0" smtClean="0">
                <a:solidFill>
                  <a:schemeClr val="bg1"/>
                </a:solidFill>
                <a:latin typeface="Source Sans Pro Light" pitchFamily="34" charset="0"/>
              </a:rPr>
              <a:t>Mapping</a:t>
            </a:r>
            <a:endParaRPr lang="en-US" altLang="en-US" sz="2667" dirty="0">
              <a:solidFill>
                <a:schemeClr val="bg1"/>
              </a:solidFill>
              <a:latin typeface="Source Sans Pro Light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962151"/>
            <a:ext cx="0" cy="108373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>
            <a:off x="6096000" y="4677834"/>
            <a:ext cx="0" cy="2180167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Freeform 16">
            <a:hlinkClick r:id="rId2" action="ppaction://hlinksldjump"/>
          </p:cNvPr>
          <p:cNvSpPr>
            <a:spLocks noEditPoints="1"/>
          </p:cNvSpPr>
          <p:nvPr/>
        </p:nvSpPr>
        <p:spPr bwMode="auto">
          <a:xfrm>
            <a:off x="5706534" y="3314700"/>
            <a:ext cx="778933" cy="1060451"/>
          </a:xfrm>
          <a:custGeom>
            <a:avLst/>
            <a:gdLst>
              <a:gd name="T0" fmla="*/ 179135 w 293"/>
              <a:gd name="T1" fmla="*/ 761455 h 400"/>
              <a:gd name="T2" fmla="*/ 292588 w 293"/>
              <a:gd name="T3" fmla="*/ 795253 h 400"/>
              <a:gd name="T4" fmla="*/ 404050 w 293"/>
              <a:gd name="T5" fmla="*/ 761455 h 400"/>
              <a:gd name="T6" fmla="*/ 404050 w 293"/>
              <a:gd name="T7" fmla="*/ 679941 h 400"/>
              <a:gd name="T8" fmla="*/ 179135 w 293"/>
              <a:gd name="T9" fmla="*/ 679941 h 400"/>
              <a:gd name="T10" fmla="*/ 179135 w 293"/>
              <a:gd name="T11" fmla="*/ 761455 h 400"/>
              <a:gd name="T12" fmla="*/ 400069 w 293"/>
              <a:gd name="T13" fmla="*/ 632226 h 400"/>
              <a:gd name="T14" fmla="*/ 569252 w 293"/>
              <a:gd name="T15" fmla="*/ 230623 h 400"/>
              <a:gd name="T16" fmla="*/ 292588 w 293"/>
              <a:gd name="T17" fmla="*/ 0 h 400"/>
              <a:gd name="T18" fmla="*/ 13933 w 293"/>
              <a:gd name="T19" fmla="*/ 230623 h 400"/>
              <a:gd name="T20" fmla="*/ 185107 w 293"/>
              <a:gd name="T21" fmla="*/ 632226 h 400"/>
              <a:gd name="T22" fmla="*/ 400069 w 293"/>
              <a:gd name="T23" fmla="*/ 632226 h 400"/>
              <a:gd name="T24" fmla="*/ 99520 w 293"/>
              <a:gd name="T25" fmla="*/ 236588 h 400"/>
              <a:gd name="T26" fmla="*/ 292588 w 293"/>
              <a:gd name="T27" fmla="*/ 81513 h 400"/>
              <a:gd name="T28" fmla="*/ 485656 w 293"/>
              <a:gd name="T29" fmla="*/ 236588 h 400"/>
              <a:gd name="T30" fmla="*/ 414002 w 293"/>
              <a:gd name="T31" fmla="*/ 393650 h 400"/>
              <a:gd name="T32" fmla="*/ 324434 w 293"/>
              <a:gd name="T33" fmla="*/ 562641 h 400"/>
              <a:gd name="T34" fmla="*/ 258751 w 293"/>
              <a:gd name="T35" fmla="*/ 562641 h 400"/>
              <a:gd name="T36" fmla="*/ 171174 w 293"/>
              <a:gd name="T37" fmla="*/ 393650 h 400"/>
              <a:gd name="T38" fmla="*/ 99520 w 293"/>
              <a:gd name="T39" fmla="*/ 236588 h 4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93" h="400">
                <a:moveTo>
                  <a:pt x="90" y="383"/>
                </a:moveTo>
                <a:cubicBezTo>
                  <a:pt x="106" y="393"/>
                  <a:pt x="125" y="400"/>
                  <a:pt x="147" y="400"/>
                </a:cubicBezTo>
                <a:cubicBezTo>
                  <a:pt x="169" y="400"/>
                  <a:pt x="187" y="393"/>
                  <a:pt x="203" y="383"/>
                </a:cubicBezTo>
                <a:cubicBezTo>
                  <a:pt x="203" y="342"/>
                  <a:pt x="203" y="342"/>
                  <a:pt x="203" y="342"/>
                </a:cubicBezTo>
                <a:cubicBezTo>
                  <a:pt x="90" y="342"/>
                  <a:pt x="90" y="342"/>
                  <a:pt x="90" y="342"/>
                </a:cubicBezTo>
                <a:lnTo>
                  <a:pt x="90" y="383"/>
                </a:lnTo>
                <a:close/>
                <a:moveTo>
                  <a:pt x="201" y="318"/>
                </a:moveTo>
                <a:cubicBezTo>
                  <a:pt x="201" y="231"/>
                  <a:pt x="293" y="203"/>
                  <a:pt x="286" y="116"/>
                </a:cubicBezTo>
                <a:cubicBezTo>
                  <a:pt x="282" y="61"/>
                  <a:pt x="245" y="0"/>
                  <a:pt x="147" y="0"/>
                </a:cubicBezTo>
                <a:cubicBezTo>
                  <a:pt x="49" y="0"/>
                  <a:pt x="12" y="61"/>
                  <a:pt x="7" y="116"/>
                </a:cubicBezTo>
                <a:cubicBezTo>
                  <a:pt x="0" y="203"/>
                  <a:pt x="93" y="231"/>
                  <a:pt x="93" y="318"/>
                </a:cubicBezTo>
                <a:lnTo>
                  <a:pt x="201" y="318"/>
                </a:lnTo>
                <a:close/>
                <a:moveTo>
                  <a:pt x="50" y="119"/>
                </a:moveTo>
                <a:cubicBezTo>
                  <a:pt x="54" y="67"/>
                  <a:pt x="89" y="41"/>
                  <a:pt x="147" y="41"/>
                </a:cubicBezTo>
                <a:cubicBezTo>
                  <a:pt x="204" y="41"/>
                  <a:pt x="240" y="67"/>
                  <a:pt x="244" y="119"/>
                </a:cubicBezTo>
                <a:cubicBezTo>
                  <a:pt x="246" y="148"/>
                  <a:pt x="230" y="167"/>
                  <a:pt x="208" y="198"/>
                </a:cubicBezTo>
                <a:cubicBezTo>
                  <a:pt x="192" y="221"/>
                  <a:pt x="172" y="248"/>
                  <a:pt x="163" y="283"/>
                </a:cubicBezTo>
                <a:cubicBezTo>
                  <a:pt x="130" y="283"/>
                  <a:pt x="130" y="283"/>
                  <a:pt x="130" y="283"/>
                </a:cubicBezTo>
                <a:cubicBezTo>
                  <a:pt x="121" y="248"/>
                  <a:pt x="102" y="221"/>
                  <a:pt x="86" y="198"/>
                </a:cubicBezTo>
                <a:cubicBezTo>
                  <a:pt x="64" y="167"/>
                  <a:pt x="47" y="148"/>
                  <a:pt x="5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2400" dirty="0"/>
          </a:p>
        </p:txBody>
      </p:sp>
      <p:sp>
        <p:nvSpPr>
          <p:cNvPr id="404" name="Content Placeholder 2"/>
          <p:cNvSpPr txBox="1">
            <a:spLocks/>
          </p:cNvSpPr>
          <p:nvPr/>
        </p:nvSpPr>
        <p:spPr bwMode="auto">
          <a:xfrm>
            <a:off x="775855" y="4411133"/>
            <a:ext cx="4266045" cy="74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600" dirty="0" smtClean="0">
                <a:solidFill>
                  <a:schemeClr val="bg1"/>
                </a:solidFill>
              </a:rPr>
              <a:t>We have already conducted some surveys which reveled that Trivandrum city has only one paid parking service and it is generating income at a high speed.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418" name="Title 13"/>
          <p:cNvSpPr txBox="1">
            <a:spLocks/>
          </p:cNvSpPr>
          <p:nvPr/>
        </p:nvSpPr>
        <p:spPr bwMode="auto">
          <a:xfrm>
            <a:off x="1195918" y="3911601"/>
            <a:ext cx="3845983" cy="5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en-US" sz="2667" dirty="0" smtClean="0">
                <a:solidFill>
                  <a:schemeClr val="bg1"/>
                </a:solidFill>
                <a:latin typeface="Source Sans Pro Light" pitchFamily="34" charset="0"/>
              </a:rPr>
              <a:t>Ideate</a:t>
            </a:r>
            <a:endParaRPr lang="en-US" altLang="en-US" sz="2667" dirty="0">
              <a:solidFill>
                <a:schemeClr val="bg1"/>
              </a:solidFill>
              <a:latin typeface="Source Sans Pro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41747" y="57580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9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495194" y="444305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/>
          </a:p>
        </p:txBody>
      </p:sp>
      <p:sp>
        <p:nvSpPr>
          <p:cNvPr id="23" name="TextBox 22"/>
          <p:cNvSpPr txBox="1"/>
          <p:nvPr/>
        </p:nvSpPr>
        <p:spPr>
          <a:xfrm flipV="1">
            <a:off x="11036998" y="882553"/>
            <a:ext cx="585273" cy="5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X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4" name="Flowchart: Manual Operation 23">
            <a:hlinkClick r:id="rId3" action="ppaction://hlinksldjump"/>
          </p:cNvPr>
          <p:cNvSpPr/>
          <p:nvPr/>
        </p:nvSpPr>
        <p:spPr>
          <a:xfrm rot="15349789">
            <a:off x="9528698" y="47800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TECHNOLOGIES</a:t>
            </a:r>
            <a:endParaRPr lang="en-IN" sz="1200" dirty="0"/>
          </a:p>
        </p:txBody>
      </p:sp>
      <p:sp>
        <p:nvSpPr>
          <p:cNvPr id="25" name="Flowchart: Manual Operation 24">
            <a:hlinkClick r:id="rId4" action="ppaction://hlinksldjump"/>
          </p:cNvPr>
          <p:cNvSpPr/>
          <p:nvPr/>
        </p:nvSpPr>
        <p:spPr>
          <a:xfrm rot="14193632">
            <a:off x="9871894" y="78988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DESIGN FLOW</a:t>
            </a:r>
            <a:endParaRPr lang="en-IN" sz="1200" dirty="0"/>
          </a:p>
        </p:txBody>
      </p:sp>
      <p:sp>
        <p:nvSpPr>
          <p:cNvPr id="26" name="Flowchart: Manual Operation 25">
            <a:hlinkClick r:id="rId5" action="ppaction://hlinksldjump"/>
          </p:cNvPr>
          <p:cNvSpPr/>
          <p:nvPr/>
        </p:nvSpPr>
        <p:spPr>
          <a:xfrm rot="16468114">
            <a:off x="9448264" y="-655554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100" dirty="0" smtClean="0"/>
              <a:t>INTRODUCTION</a:t>
            </a:r>
            <a:endParaRPr lang="en-IN" sz="1100" dirty="0"/>
          </a:p>
        </p:txBody>
      </p:sp>
      <p:sp>
        <p:nvSpPr>
          <p:cNvPr id="27" name="Flowchart: Manual Operation 26">
            <a:hlinkClick r:id="rId6" action="ppaction://hlinksldjump"/>
          </p:cNvPr>
          <p:cNvSpPr/>
          <p:nvPr/>
        </p:nvSpPr>
        <p:spPr>
          <a:xfrm rot="13018486">
            <a:off x="10388532" y="1355421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PROGRESS</a:t>
            </a:r>
            <a:endParaRPr lang="en-IN" sz="1200" dirty="0"/>
          </a:p>
        </p:txBody>
      </p:sp>
      <p:sp>
        <p:nvSpPr>
          <p:cNvPr id="28" name="Flowchart: Manual Operation 27">
            <a:hlinkClick r:id="rId7" action="ppaction://hlinksldjump"/>
          </p:cNvPr>
          <p:cNvSpPr/>
          <p:nvPr/>
        </p:nvSpPr>
        <p:spPr>
          <a:xfrm rot="12207623">
            <a:off x="10950212" y="1665448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SO FAR</a:t>
            </a:r>
            <a:endParaRPr lang="en-IN" sz="1200" dirty="0"/>
          </a:p>
        </p:txBody>
      </p:sp>
      <p:sp>
        <p:nvSpPr>
          <p:cNvPr id="29" name="Flowchart: Manual Operation 28">
            <a:hlinkClick r:id="rId8" action="ppaction://hlinksldjump"/>
          </p:cNvPr>
          <p:cNvSpPr/>
          <p:nvPr/>
        </p:nvSpPr>
        <p:spPr>
          <a:xfrm rot="11170073">
            <a:off x="11642789" y="1838236"/>
            <a:ext cx="479791" cy="1966758"/>
          </a:xfrm>
          <a:prstGeom prst="flowChartManualOperation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1200" dirty="0" smtClean="0"/>
              <a:t>CONCLUSION</a:t>
            </a:r>
            <a:endParaRPr lang="en-IN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" y="6314784"/>
            <a:ext cx="1086437" cy="5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72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5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417" grpId="0" build="p"/>
      <p:bldP spid="419" grpId="0"/>
      <p:bldP spid="403" grpId="0" animBg="1"/>
      <p:bldP spid="404" grpId="0"/>
      <p:bldP spid="418" grpId="0"/>
      <p:bldP spid="12" grpId="0" build="allAtOnce"/>
      <p:bldP spid="23" grpId="0" build="allAtOnce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1724</TotalTime>
  <Words>965</Words>
  <Application>Microsoft Office PowerPoint</Application>
  <PresentationFormat>Widescreen</PresentationFormat>
  <Paragraphs>295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Agency FB</vt:lpstr>
      <vt:lpstr>AR DESTINE</vt:lpstr>
      <vt:lpstr>Arial</vt:lpstr>
      <vt:lpstr>Arial Black</vt:lpstr>
      <vt:lpstr>Calibri</vt:lpstr>
      <vt:lpstr>HP Simplified</vt:lpstr>
      <vt:lpstr>HP Simplified Light</vt:lpstr>
      <vt:lpstr>Segoe UI</vt:lpstr>
      <vt:lpstr>Segoe UI Black</vt:lpstr>
      <vt:lpstr>Segoe UI Light</vt:lpstr>
      <vt:lpstr>Segoe UI Semibold</vt:lpstr>
      <vt:lpstr>Segoe UI Semilight</vt:lpstr>
      <vt:lpstr>Source Sans Pro Light</vt:lpstr>
      <vt:lpstr>Wingdings</vt:lpstr>
      <vt:lpstr>Storybuilding Neal Creative</vt:lpstr>
      <vt:lpstr>PARKIN</vt:lpstr>
      <vt:lpstr>PowerPoint Presentation</vt:lpstr>
      <vt:lpstr>PowerPoint Presentation</vt:lpstr>
      <vt:lpstr>INTRODUCTION</vt:lpstr>
      <vt:lpstr>THE TECHNOLOGIES BEHIND PARKIN?</vt:lpstr>
      <vt:lpstr>PARKIN</vt:lpstr>
      <vt:lpstr>PowerPoint Presentation</vt:lpstr>
      <vt:lpstr>THE KEY TO SUCCESS IS | SPEED.</vt:lpstr>
      <vt:lpstr>Meet Our Design Process</vt:lpstr>
      <vt:lpstr>PowerPoint Presentation</vt:lpstr>
      <vt:lpstr>PowerPoint Presentation</vt:lpstr>
      <vt:lpstr>SO FAR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You..</vt:lpstr>
    </vt:vector>
  </TitlesOfParts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Jarvis</dc:creator>
  <cp:keywords/>
  <dc:description/>
  <cp:lastModifiedBy>Jarvis</cp:lastModifiedBy>
  <cp:revision>114</cp:revision>
  <dcterms:created xsi:type="dcterms:W3CDTF">2017-05-30T19:03:58Z</dcterms:created>
  <dcterms:modified xsi:type="dcterms:W3CDTF">2017-11-15T01:28:57Z</dcterms:modified>
  <cp:category/>
</cp:coreProperties>
</file>